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69" r:id="rId3"/>
    <p:sldId id="271" r:id="rId4"/>
    <p:sldId id="270" r:id="rId5"/>
    <p:sldId id="285" r:id="rId6"/>
    <p:sldId id="284" r:id="rId7"/>
    <p:sldId id="264" r:id="rId8"/>
    <p:sldId id="265" r:id="rId9"/>
    <p:sldId id="266" r:id="rId10"/>
    <p:sldId id="267" r:id="rId11"/>
    <p:sldId id="272" r:id="rId12"/>
    <p:sldId id="268" r:id="rId13"/>
    <p:sldId id="283" r:id="rId14"/>
    <p:sldId id="274" r:id="rId15"/>
    <p:sldId id="287" r:id="rId16"/>
    <p:sldId id="273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44" autoAdjust="0"/>
    <p:restoredTop sz="94660"/>
  </p:normalViewPr>
  <p:slideViewPr>
    <p:cSldViewPr>
      <p:cViewPr>
        <p:scale>
          <a:sx n="66" d="100"/>
          <a:sy n="66" d="100"/>
        </p:scale>
        <p:origin x="-152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phuong\Desktop\GVG\auld%20lang%20syn-%20new%20(1).avi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file:///C:\Users\phuong\Desktop\GVG\ga1\ga1\track\s8.wav" TargetMode="Externa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42.png"/><Relationship Id="rId3" Type="http://schemas.openxmlformats.org/officeDocument/2006/relationships/audio" Target="file:///C:\Users\phuong\Desktop\GVG\ga1\ga1\track\s3.wav" TargetMode="External"/><Relationship Id="rId7" Type="http://schemas.openxmlformats.org/officeDocument/2006/relationships/audio" Target="file:///C:\Users\phuong\Desktop\GVG\ga1\ga1\track\s7.wav" TargetMode="External"/><Relationship Id="rId12" Type="http://schemas.openxmlformats.org/officeDocument/2006/relationships/audio" Target="file:///C:\Users\phuong\Desktop\GVG\ga1\ga1\track\s12.wav" TargetMode="External"/><Relationship Id="rId17" Type="http://schemas.openxmlformats.org/officeDocument/2006/relationships/image" Target="../media/image41.png"/><Relationship Id="rId2" Type="http://schemas.openxmlformats.org/officeDocument/2006/relationships/audio" Target="file:///C:\Users\phuong\Desktop\GVG\ga1\ga1\track\s2.wav" TargetMode="External"/><Relationship Id="rId16" Type="http://schemas.openxmlformats.org/officeDocument/2006/relationships/image" Target="../media/image40.gif"/><Relationship Id="rId20" Type="http://schemas.openxmlformats.org/officeDocument/2006/relationships/image" Target="../media/image44.png"/><Relationship Id="rId1" Type="http://schemas.openxmlformats.org/officeDocument/2006/relationships/audio" Target="file:///C:\Users\phuong\Desktop\GVG\ga1\ga1\track\s1.wav" TargetMode="External"/><Relationship Id="rId6" Type="http://schemas.openxmlformats.org/officeDocument/2006/relationships/audio" Target="file:///C:\Users\phuong\Desktop\GVG\ga1\ga1\track\s6.wav" TargetMode="External"/><Relationship Id="rId11" Type="http://schemas.openxmlformats.org/officeDocument/2006/relationships/audio" Target="file:///C:\Users\phuong\Desktop\GVG\ga1\ga1\track\s11.wav" TargetMode="External"/><Relationship Id="rId5" Type="http://schemas.openxmlformats.org/officeDocument/2006/relationships/audio" Target="file:///C:\Users\phuong\Desktop\GVG\ga1\ga1\track\s5.wav" TargetMode="External"/><Relationship Id="rId15" Type="http://schemas.openxmlformats.org/officeDocument/2006/relationships/image" Target="../media/image39.gif"/><Relationship Id="rId10" Type="http://schemas.openxmlformats.org/officeDocument/2006/relationships/audio" Target="file:///C:\Users\phuong\Desktop\GVG\ga1\ga1\track\s10.wav" TargetMode="External"/><Relationship Id="rId19" Type="http://schemas.openxmlformats.org/officeDocument/2006/relationships/image" Target="../media/image43.png"/><Relationship Id="rId4" Type="http://schemas.openxmlformats.org/officeDocument/2006/relationships/audio" Target="file:///C:\Users\phuong\Desktop\GVG\ga1\ga1\track\s4.wav" TargetMode="External"/><Relationship Id="rId9" Type="http://schemas.openxmlformats.org/officeDocument/2006/relationships/audio" Target="file:///C:\Users\phuong\Desktop\GVG\ga1\ga1\track\s9.wav" TargetMode="External"/><Relationship Id="rId1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file:///C:\Users\phuong\Desktop\GVG\ga1\ga1\track\c7.wav" TargetMode="External"/><Relationship Id="rId13" Type="http://schemas.openxmlformats.org/officeDocument/2006/relationships/image" Target="../media/image48.png"/><Relationship Id="rId18" Type="http://schemas.openxmlformats.org/officeDocument/2006/relationships/image" Target="../media/image23.png"/><Relationship Id="rId3" Type="http://schemas.openxmlformats.org/officeDocument/2006/relationships/audio" Target="file:///C:\Users\phuong\Desktop\GVG\ga1\ga1\track\c2.wav" TargetMode="External"/><Relationship Id="rId7" Type="http://schemas.openxmlformats.org/officeDocument/2006/relationships/audio" Target="file:///C:\Users\phuong\Desktop\GVG\ga1\ga1\track\c6.wav" TargetMode="External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audio" Target="file:///C:\Users\phuong\Desktop\GVG\ga1\ga1\track\c1.wav" TargetMode="External"/><Relationship Id="rId16" Type="http://schemas.openxmlformats.org/officeDocument/2006/relationships/image" Target="../media/image51.png"/><Relationship Id="rId1" Type="http://schemas.openxmlformats.org/officeDocument/2006/relationships/audio" Target="file:///C:\Users\phuong\Desktop\GVG\ga1\ga1\track\A3.wav" TargetMode="External"/><Relationship Id="rId6" Type="http://schemas.openxmlformats.org/officeDocument/2006/relationships/audio" Target="file:///C:\Users\phuong\Desktop\GVG\ga1\ga1\track\c5.wav" TargetMode="External"/><Relationship Id="rId11" Type="http://schemas.openxmlformats.org/officeDocument/2006/relationships/image" Target="../media/image46.png"/><Relationship Id="rId5" Type="http://schemas.openxmlformats.org/officeDocument/2006/relationships/audio" Target="file:///C:\Users\phuong\Desktop\GVG\ga1\ga1\track\c4.wav" TargetMode="External"/><Relationship Id="rId15" Type="http://schemas.openxmlformats.org/officeDocument/2006/relationships/image" Target="../media/image50.png"/><Relationship Id="rId10" Type="http://schemas.openxmlformats.org/officeDocument/2006/relationships/image" Target="../media/image45.gif"/><Relationship Id="rId4" Type="http://schemas.openxmlformats.org/officeDocument/2006/relationships/audio" Target="file:///C:\Users\phuong\Desktop\GVG\ga1\ga1\track\c3.wav" TargetMode="Externa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huong\Desktop\GVG\ga1\ga1\track\A4.wav" TargetMode="External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huong\Downloads\23.avi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Desktop\Yen_Unit14\doan1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slide" Target="slid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slide" Target="slide8.xml"/><Relationship Id="rId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gif"/><Relationship Id="rId4" Type="http://schemas.openxmlformats.org/officeDocument/2006/relationships/slide" Target="slid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guessGame.wmv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17.xml"/><Relationship Id="rId7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slide" Target="slide18.xml"/><Relationship Id="rId9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file:///C:\Users\phuong\Desktop\GVG\ga1\ga1\track\flower.wav" TargetMode="Externa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5.png"/><Relationship Id="rId3" Type="http://schemas.openxmlformats.org/officeDocument/2006/relationships/audio" Target="file:///C:\Users\phuong\Desktop\GVG\ga1\ga1\track\fireworks.wav" TargetMode="External"/><Relationship Id="rId21" Type="http://schemas.openxmlformats.org/officeDocument/2006/relationships/image" Target="../media/image28.png"/><Relationship Id="rId7" Type="http://schemas.openxmlformats.org/officeDocument/2006/relationships/audio" Target="file:///C:\Users\phuong\Desktop\GVG\ga1\ga1\track\tree.wav" TargetMode="External"/><Relationship Id="rId12" Type="http://schemas.openxmlformats.org/officeDocument/2006/relationships/audio" Target="file:///C:\Users\phuong\Desktop\GVG\ga1\ga1\track\specialfood.wav" TargetMode="External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audio" Target="file:///C:\Users\phuong\Desktop\GVG\ga1\ga1\track\wish.wav" TargetMode="Externa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audio" Target="file:///C:\Users\phuong\Desktop\GVG\ga1\ga1\track\A1.wav" TargetMode="External"/><Relationship Id="rId6" Type="http://schemas.openxmlformats.org/officeDocument/2006/relationships/audio" Target="file:///C:\Users\phuong\Desktop\GVG\ga1\ga1\track\shopping.wav" TargetMode="External"/><Relationship Id="rId11" Type="http://schemas.openxmlformats.org/officeDocument/2006/relationships/audio" Target="file:///C:\Users\phuong\Desktop\GVG\ga1\ga1\track\calendar.wav" TargetMode="External"/><Relationship Id="rId24" Type="http://schemas.openxmlformats.org/officeDocument/2006/relationships/image" Target="../media/image31.png"/><Relationship Id="rId5" Type="http://schemas.openxmlformats.org/officeDocument/2006/relationships/audio" Target="file:///C:\Users\phuong\Desktop\GVG\ga1\ga1\track\present.wav" TargetMode="External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audio" Target="file:///C:\Users\phuong\Desktop\GVG\ga1\ga1\track\pagoda.wav" TargetMode="External"/><Relationship Id="rId19" Type="http://schemas.openxmlformats.org/officeDocument/2006/relationships/image" Target="../media/image26.png"/><Relationship Id="rId4" Type="http://schemas.openxmlformats.org/officeDocument/2006/relationships/audio" Target="file:///C:\Users\phuong\Desktop\GVG\ga1\ga1\track\furniture.wav" TargetMode="External"/><Relationship Id="rId9" Type="http://schemas.openxmlformats.org/officeDocument/2006/relationships/audio" Target="file:///C:\Users\phuong\Desktop\GVG\ga1\ga1\track\relative.wav" TargetMode="External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slide" Target="slide24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huong\Desktop\GVG\ga1\ga1\used\soundSands.wmv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uld lang syn- new (1)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2000" y="304800"/>
            <a:ext cx="7620000" cy="623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371600"/>
          <a:ext cx="8229600" cy="2552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33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/ʃ/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/s/</a:t>
                      </a:r>
                      <a:endParaRPr lang="en-US" sz="2800" dirty="0"/>
                    </a:p>
                  </a:txBody>
                  <a:tcPr/>
                </a:tc>
              </a:tr>
              <a:tr h="2019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81600" y="1905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Celebrate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010400" y="19050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School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23622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Special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705600" y="23622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Spring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181600" y="2855893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Blossoms 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2819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Summer  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324600" y="32766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Rice  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143000" y="2057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She  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209800" y="20574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Shopping  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143000" y="25146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Should  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514600" y="25146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Wish 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752600" y="29718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Rubbish </a:t>
            </a:r>
            <a:endParaRPr lang="en-US" sz="2800" dirty="0"/>
          </a:p>
        </p:txBody>
      </p:sp>
      <p:pic>
        <p:nvPicPr>
          <p:cNvPr id="41" name="Picture 40" descr="applause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133854" y="1371600"/>
            <a:ext cx="600983" cy="533400"/>
          </a:xfrm>
          <a:prstGeom prst="rect">
            <a:avLst/>
          </a:prstGeom>
        </p:spPr>
      </p:pic>
      <p:pic>
        <p:nvPicPr>
          <p:cNvPr id="42" name="Picture 41" descr="applause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819654" y="1371600"/>
            <a:ext cx="600983" cy="533400"/>
          </a:xfrm>
          <a:prstGeom prst="rect">
            <a:avLst/>
          </a:prstGeom>
        </p:spPr>
      </p:pic>
      <p:pic>
        <p:nvPicPr>
          <p:cNvPr id="43" name="Picture 42" descr="applause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467600" y="1371600"/>
            <a:ext cx="610638" cy="541969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981200" y="228600"/>
            <a:ext cx="5421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Listen and repeat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5" name="Dodecagon 44"/>
          <p:cNvSpPr/>
          <p:nvPr/>
        </p:nvSpPr>
        <p:spPr>
          <a:xfrm>
            <a:off x="1752600" y="4267200"/>
            <a:ext cx="609600" cy="381000"/>
          </a:xfrm>
          <a:prstGeom prst="dodec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6" name="Dodecagon 45"/>
          <p:cNvSpPr/>
          <p:nvPr/>
        </p:nvSpPr>
        <p:spPr>
          <a:xfrm>
            <a:off x="2514600" y="4267200"/>
            <a:ext cx="609600" cy="381000"/>
          </a:xfrm>
          <a:prstGeom prst="dodec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8" name="Dodecagon 47"/>
          <p:cNvSpPr/>
          <p:nvPr/>
        </p:nvSpPr>
        <p:spPr>
          <a:xfrm>
            <a:off x="3352800" y="4267200"/>
            <a:ext cx="533400" cy="381000"/>
          </a:xfrm>
          <a:prstGeom prst="dodec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9" name="Dodecagon 48"/>
          <p:cNvSpPr/>
          <p:nvPr/>
        </p:nvSpPr>
        <p:spPr>
          <a:xfrm>
            <a:off x="4083424" y="4267200"/>
            <a:ext cx="564776" cy="381000"/>
          </a:xfrm>
          <a:prstGeom prst="dodec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0" name="Dodecagon 49"/>
          <p:cNvSpPr/>
          <p:nvPr/>
        </p:nvSpPr>
        <p:spPr>
          <a:xfrm>
            <a:off x="4876800" y="4267200"/>
            <a:ext cx="627530" cy="381000"/>
          </a:xfrm>
          <a:prstGeom prst="dodec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1" name="Dodecagon 50"/>
          <p:cNvSpPr/>
          <p:nvPr/>
        </p:nvSpPr>
        <p:spPr>
          <a:xfrm>
            <a:off x="5907742" y="4253752"/>
            <a:ext cx="645458" cy="394447"/>
          </a:xfrm>
          <a:prstGeom prst="dodec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6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2" name="Dodecagon 51"/>
          <p:cNvSpPr/>
          <p:nvPr/>
        </p:nvSpPr>
        <p:spPr>
          <a:xfrm>
            <a:off x="1779495" y="5455024"/>
            <a:ext cx="596152" cy="488576"/>
          </a:xfrm>
          <a:prstGeom prst="dodec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7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3" name="Dodecagon 52"/>
          <p:cNvSpPr/>
          <p:nvPr/>
        </p:nvSpPr>
        <p:spPr>
          <a:xfrm>
            <a:off x="2595283" y="5468470"/>
            <a:ext cx="632011" cy="475129"/>
          </a:xfrm>
          <a:prstGeom prst="dodec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8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4" name="Dodecagon 53"/>
          <p:cNvSpPr/>
          <p:nvPr/>
        </p:nvSpPr>
        <p:spPr>
          <a:xfrm>
            <a:off x="3388661" y="5486400"/>
            <a:ext cx="676834" cy="457200"/>
          </a:xfrm>
          <a:prstGeom prst="dodec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9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6" name="Dodecagon 55"/>
          <p:cNvSpPr/>
          <p:nvPr/>
        </p:nvSpPr>
        <p:spPr>
          <a:xfrm>
            <a:off x="5069543" y="5495364"/>
            <a:ext cx="748552" cy="448235"/>
          </a:xfrm>
          <a:prstGeom prst="dodec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7" name="Dodecagon 56"/>
          <p:cNvSpPr/>
          <p:nvPr/>
        </p:nvSpPr>
        <p:spPr>
          <a:xfrm>
            <a:off x="5894295" y="5486400"/>
            <a:ext cx="811305" cy="421341"/>
          </a:xfrm>
          <a:prstGeom prst="dodec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8" name="Dodecagon 57"/>
          <p:cNvSpPr/>
          <p:nvPr/>
        </p:nvSpPr>
        <p:spPr>
          <a:xfrm>
            <a:off x="4213414" y="5481917"/>
            <a:ext cx="748552" cy="448235"/>
          </a:xfrm>
          <a:prstGeom prst="dodec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7" name="s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7"/>
          <a:stretch>
            <a:fillRect/>
          </a:stretch>
        </p:blipFill>
        <p:spPr>
          <a:xfrm>
            <a:off x="1828800" y="4724400"/>
            <a:ext cx="609600" cy="609600"/>
          </a:xfrm>
          <a:prstGeom prst="rect">
            <a:avLst/>
          </a:prstGeom>
        </p:spPr>
      </p:pic>
      <p:pic>
        <p:nvPicPr>
          <p:cNvPr id="55" name="s2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8"/>
          <a:stretch>
            <a:fillRect/>
          </a:stretch>
        </p:blipFill>
        <p:spPr>
          <a:xfrm>
            <a:off x="2514600" y="4724400"/>
            <a:ext cx="609600" cy="609600"/>
          </a:xfrm>
          <a:prstGeom prst="rect">
            <a:avLst/>
          </a:prstGeom>
        </p:spPr>
      </p:pic>
      <p:pic>
        <p:nvPicPr>
          <p:cNvPr id="59" name="s3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9"/>
          <a:stretch>
            <a:fillRect/>
          </a:stretch>
        </p:blipFill>
        <p:spPr>
          <a:xfrm>
            <a:off x="3352800" y="4724400"/>
            <a:ext cx="609600" cy="609600"/>
          </a:xfrm>
          <a:prstGeom prst="rect">
            <a:avLst/>
          </a:prstGeom>
        </p:spPr>
      </p:pic>
      <p:pic>
        <p:nvPicPr>
          <p:cNvPr id="60" name="s4.wav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20"/>
          <a:stretch>
            <a:fillRect/>
          </a:stretch>
        </p:blipFill>
        <p:spPr>
          <a:xfrm>
            <a:off x="4114800" y="4724400"/>
            <a:ext cx="609600" cy="609600"/>
          </a:xfrm>
          <a:prstGeom prst="rect">
            <a:avLst/>
          </a:prstGeom>
        </p:spPr>
      </p:pic>
      <p:pic>
        <p:nvPicPr>
          <p:cNvPr id="61" name="s5.wav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7"/>
          <a:stretch>
            <a:fillRect/>
          </a:stretch>
        </p:blipFill>
        <p:spPr>
          <a:xfrm>
            <a:off x="4953000" y="4724400"/>
            <a:ext cx="609600" cy="609600"/>
          </a:xfrm>
          <a:prstGeom prst="rect">
            <a:avLst/>
          </a:prstGeom>
        </p:spPr>
      </p:pic>
      <p:pic>
        <p:nvPicPr>
          <p:cNvPr id="62" name="s6.wav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7"/>
          <a:stretch>
            <a:fillRect/>
          </a:stretch>
        </p:blipFill>
        <p:spPr>
          <a:xfrm>
            <a:off x="5943600" y="4724400"/>
            <a:ext cx="609600" cy="609600"/>
          </a:xfrm>
          <a:prstGeom prst="rect">
            <a:avLst/>
          </a:prstGeom>
        </p:spPr>
      </p:pic>
      <p:pic>
        <p:nvPicPr>
          <p:cNvPr id="63" name="s7.wav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17"/>
          <a:stretch>
            <a:fillRect/>
          </a:stretch>
        </p:blipFill>
        <p:spPr>
          <a:xfrm>
            <a:off x="1752600" y="6019800"/>
            <a:ext cx="609600" cy="609600"/>
          </a:xfrm>
          <a:prstGeom prst="rect">
            <a:avLst/>
          </a:prstGeom>
        </p:spPr>
      </p:pic>
      <p:pic>
        <p:nvPicPr>
          <p:cNvPr id="64" name="s8.wav">
            <a:hlinkClick r:id="" action="ppaction://media"/>
          </p:cNvPr>
          <p:cNvPicPr>
            <a:picLocks noRot="1" noChangeAspect="1"/>
          </p:cNvPicPr>
          <p:nvPr>
            <a:audioFile r:link="rId8"/>
          </p:nvPr>
        </p:nvPicPr>
        <p:blipFill>
          <a:blip r:embed="rId17"/>
          <a:stretch>
            <a:fillRect/>
          </a:stretch>
        </p:blipFill>
        <p:spPr>
          <a:xfrm>
            <a:off x="2667000" y="6019800"/>
            <a:ext cx="609600" cy="609600"/>
          </a:xfrm>
          <a:prstGeom prst="rect">
            <a:avLst/>
          </a:prstGeom>
        </p:spPr>
      </p:pic>
      <p:pic>
        <p:nvPicPr>
          <p:cNvPr id="65" name="s9.wav">
            <a:hlinkClick r:id="" action="ppaction://media"/>
          </p:cNvPr>
          <p:cNvPicPr>
            <a:picLocks noRot="1" noChangeAspect="1"/>
          </p:cNvPicPr>
          <p:nvPr>
            <a:audioFile r:link="rId9"/>
          </p:nvPr>
        </p:nvPicPr>
        <p:blipFill>
          <a:blip r:embed="rId17"/>
          <a:stretch>
            <a:fillRect/>
          </a:stretch>
        </p:blipFill>
        <p:spPr>
          <a:xfrm>
            <a:off x="3505200" y="6019800"/>
            <a:ext cx="609600" cy="609600"/>
          </a:xfrm>
          <a:prstGeom prst="rect">
            <a:avLst/>
          </a:prstGeom>
        </p:spPr>
      </p:pic>
      <p:pic>
        <p:nvPicPr>
          <p:cNvPr id="66" name="s10.wav">
            <a:hlinkClick r:id="" action="ppaction://media"/>
          </p:cNvPr>
          <p:cNvPicPr>
            <a:picLocks noRot="1" noChangeAspect="1"/>
          </p:cNvPicPr>
          <p:nvPr>
            <a:audioFile r:link="rId10"/>
          </p:nvPr>
        </p:nvPicPr>
        <p:blipFill>
          <a:blip r:embed="rId17"/>
          <a:stretch>
            <a:fillRect/>
          </a:stretch>
        </p:blipFill>
        <p:spPr>
          <a:xfrm>
            <a:off x="4343400" y="6019800"/>
            <a:ext cx="609600" cy="609600"/>
          </a:xfrm>
          <a:prstGeom prst="rect">
            <a:avLst/>
          </a:prstGeom>
        </p:spPr>
      </p:pic>
      <p:pic>
        <p:nvPicPr>
          <p:cNvPr id="67" name="s11.wav">
            <a:hlinkClick r:id="" action="ppaction://media"/>
          </p:cNvPr>
          <p:cNvPicPr>
            <a:picLocks noRot="1" noChangeAspect="1"/>
          </p:cNvPicPr>
          <p:nvPr>
            <a:audioFile r:link="rId11"/>
          </p:nvPr>
        </p:nvPicPr>
        <p:blipFill>
          <a:blip r:embed="rId17"/>
          <a:stretch>
            <a:fillRect/>
          </a:stretch>
        </p:blipFill>
        <p:spPr>
          <a:xfrm>
            <a:off x="5257800" y="6019800"/>
            <a:ext cx="609600" cy="609600"/>
          </a:xfrm>
          <a:prstGeom prst="rect">
            <a:avLst/>
          </a:prstGeom>
        </p:spPr>
      </p:pic>
      <p:pic>
        <p:nvPicPr>
          <p:cNvPr id="68" name="s12.wav">
            <a:hlinkClick r:id="" action="ppaction://media"/>
          </p:cNvPr>
          <p:cNvPicPr>
            <a:picLocks noRot="1" noChangeAspect="1"/>
          </p:cNvPicPr>
          <p:nvPr>
            <a:audioFile r:link="rId12"/>
          </p:nvPr>
        </p:nvPicPr>
        <p:blipFill>
          <a:blip r:embed="rId17"/>
          <a:stretch>
            <a:fillRect/>
          </a:stretch>
        </p:blipFill>
        <p:spPr>
          <a:xfrm>
            <a:off x="5943600" y="6019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703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900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2192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audio>
              <p:cMediaNode>
                <p:cTn id="7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973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audio>
              <p:cMediaNode>
                <p:cTn id="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2119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audio>
              <p:cMediaNode>
                <p:cTn id="9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2046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audio>
              <p:cMediaNode>
                <p:cTn id="9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2265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audio>
              <p:cMediaNode>
                <p:cTn id="10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2484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audio>
              <p:cMediaNode>
                <p:cTn id="10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3" dur="2703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audio>
              <p:cMediaNode>
                <p:cTn id="1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2411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audio>
              <p:cMediaNode>
                <p:cTn id="1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2630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audio>
              <p:cMediaNode>
                <p:cTn id="1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2119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audio>
              <p:cMediaNode>
                <p:cTn id="1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676400"/>
            <a:ext cx="5861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1. We come home every summer.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2209800"/>
            <a:ext cx="4416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2. We should leave early.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2805953"/>
            <a:ext cx="3714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3. I will make a wish.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3420035"/>
            <a:ext cx="4459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4. I’m second in my class.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36176" y="4007223"/>
            <a:ext cx="6857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5. My mother goes shopping every day.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2729" y="4598894"/>
            <a:ext cx="4306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6. This is a small garden.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13014" y="5118847"/>
            <a:ext cx="3467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7. Spring is coming.</a:t>
            </a:r>
            <a:endParaRPr lang="en-US" sz="3200" b="1" dirty="0"/>
          </a:p>
        </p:txBody>
      </p:sp>
      <p:grpSp>
        <p:nvGrpSpPr>
          <p:cNvPr id="21" name="Group 15"/>
          <p:cNvGrpSpPr>
            <a:grpSpLocks/>
          </p:cNvGrpSpPr>
          <p:nvPr/>
        </p:nvGrpSpPr>
        <p:grpSpPr bwMode="auto">
          <a:xfrm>
            <a:off x="-152400" y="6229350"/>
            <a:ext cx="2514600" cy="628650"/>
            <a:chOff x="2592" y="720"/>
            <a:chExt cx="1584" cy="684"/>
          </a:xfrm>
        </p:grpSpPr>
        <p:grpSp>
          <p:nvGrpSpPr>
            <p:cNvPr id="22" name="Group 16"/>
            <p:cNvGrpSpPr>
              <a:grpSpLocks/>
            </p:cNvGrpSpPr>
            <p:nvPr/>
          </p:nvGrpSpPr>
          <p:grpSpPr bwMode="auto">
            <a:xfrm>
              <a:off x="2592" y="720"/>
              <a:ext cx="1104" cy="684"/>
              <a:chOff x="2592" y="720"/>
              <a:chExt cx="1104" cy="684"/>
            </a:xfrm>
          </p:grpSpPr>
          <p:pic>
            <p:nvPicPr>
              <p:cNvPr id="24" name="Picture 17" descr="Copy of blumen-pflanzen051"/>
              <p:cNvPicPr>
                <a:picLocks noChangeAspect="1" noChangeArrowheads="1" noCrop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592" y="720"/>
                <a:ext cx="624" cy="684"/>
              </a:xfrm>
              <a:prstGeom prst="rect">
                <a:avLst/>
              </a:prstGeom>
              <a:noFill/>
            </p:spPr>
          </p:pic>
          <p:pic>
            <p:nvPicPr>
              <p:cNvPr id="25" name="Picture 18" descr="Copy of blumen-pflanzen051"/>
              <p:cNvPicPr>
                <a:picLocks noChangeAspect="1" noChangeArrowheads="1" noCrop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072" y="720"/>
                <a:ext cx="624" cy="684"/>
              </a:xfrm>
              <a:prstGeom prst="rect">
                <a:avLst/>
              </a:prstGeom>
              <a:noFill/>
            </p:spPr>
          </p:pic>
        </p:grpSp>
        <p:pic>
          <p:nvPicPr>
            <p:cNvPr id="23" name="Picture 19" descr="Copy of blumen-pflanzen051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552" y="720"/>
              <a:ext cx="624" cy="684"/>
            </a:xfrm>
            <a:prstGeom prst="rect">
              <a:avLst/>
            </a:prstGeom>
            <a:noFill/>
          </p:spPr>
        </p:pic>
      </p:grpSp>
      <p:grpSp>
        <p:nvGrpSpPr>
          <p:cNvPr id="26" name="Group 20"/>
          <p:cNvGrpSpPr>
            <a:grpSpLocks/>
          </p:cNvGrpSpPr>
          <p:nvPr/>
        </p:nvGrpSpPr>
        <p:grpSpPr bwMode="auto">
          <a:xfrm>
            <a:off x="2057400" y="6229350"/>
            <a:ext cx="2514600" cy="628650"/>
            <a:chOff x="2592" y="720"/>
            <a:chExt cx="1584" cy="684"/>
          </a:xfrm>
        </p:grpSpPr>
        <p:grpSp>
          <p:nvGrpSpPr>
            <p:cNvPr id="27" name="Group 21"/>
            <p:cNvGrpSpPr>
              <a:grpSpLocks/>
            </p:cNvGrpSpPr>
            <p:nvPr/>
          </p:nvGrpSpPr>
          <p:grpSpPr bwMode="auto">
            <a:xfrm>
              <a:off x="2592" y="720"/>
              <a:ext cx="1104" cy="684"/>
              <a:chOff x="2592" y="720"/>
              <a:chExt cx="1104" cy="684"/>
            </a:xfrm>
          </p:grpSpPr>
          <p:pic>
            <p:nvPicPr>
              <p:cNvPr id="29" name="Picture 22" descr="Copy of blumen-pflanzen051"/>
              <p:cNvPicPr>
                <a:picLocks noChangeAspect="1" noChangeArrowheads="1" noCrop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592" y="720"/>
                <a:ext cx="624" cy="684"/>
              </a:xfrm>
              <a:prstGeom prst="rect">
                <a:avLst/>
              </a:prstGeom>
              <a:noFill/>
            </p:spPr>
          </p:pic>
          <p:pic>
            <p:nvPicPr>
              <p:cNvPr id="30" name="Picture 23" descr="Copy of blumen-pflanzen051"/>
              <p:cNvPicPr>
                <a:picLocks noChangeAspect="1" noChangeArrowheads="1" noCrop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072" y="720"/>
                <a:ext cx="624" cy="684"/>
              </a:xfrm>
              <a:prstGeom prst="rect">
                <a:avLst/>
              </a:prstGeom>
              <a:noFill/>
            </p:spPr>
          </p:pic>
        </p:grpSp>
        <p:pic>
          <p:nvPicPr>
            <p:cNvPr id="28" name="Picture 24" descr="Copy of blumen-pflanzen051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552" y="720"/>
              <a:ext cx="624" cy="684"/>
            </a:xfrm>
            <a:prstGeom prst="rect">
              <a:avLst/>
            </a:prstGeom>
            <a:noFill/>
          </p:spPr>
        </p:pic>
      </p:grpSp>
      <p:grpSp>
        <p:nvGrpSpPr>
          <p:cNvPr id="31" name="Group 25"/>
          <p:cNvGrpSpPr>
            <a:grpSpLocks/>
          </p:cNvGrpSpPr>
          <p:nvPr/>
        </p:nvGrpSpPr>
        <p:grpSpPr bwMode="auto">
          <a:xfrm>
            <a:off x="4343400" y="6229350"/>
            <a:ext cx="2514600" cy="628650"/>
            <a:chOff x="2592" y="720"/>
            <a:chExt cx="1584" cy="684"/>
          </a:xfrm>
        </p:grpSpPr>
        <p:grpSp>
          <p:nvGrpSpPr>
            <p:cNvPr id="32" name="Group 26"/>
            <p:cNvGrpSpPr>
              <a:grpSpLocks/>
            </p:cNvGrpSpPr>
            <p:nvPr/>
          </p:nvGrpSpPr>
          <p:grpSpPr bwMode="auto">
            <a:xfrm>
              <a:off x="2592" y="720"/>
              <a:ext cx="1104" cy="684"/>
              <a:chOff x="2592" y="720"/>
              <a:chExt cx="1104" cy="684"/>
            </a:xfrm>
          </p:grpSpPr>
          <p:pic>
            <p:nvPicPr>
              <p:cNvPr id="34" name="Picture 27" descr="Copy of blumen-pflanzen051"/>
              <p:cNvPicPr>
                <a:picLocks noChangeAspect="1" noChangeArrowheads="1" noCrop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592" y="720"/>
                <a:ext cx="624" cy="684"/>
              </a:xfrm>
              <a:prstGeom prst="rect">
                <a:avLst/>
              </a:prstGeom>
              <a:noFill/>
            </p:spPr>
          </p:pic>
          <p:pic>
            <p:nvPicPr>
              <p:cNvPr id="35" name="Picture 28" descr="Copy of blumen-pflanzen051"/>
              <p:cNvPicPr>
                <a:picLocks noChangeAspect="1" noChangeArrowheads="1" noCrop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072" y="720"/>
                <a:ext cx="624" cy="684"/>
              </a:xfrm>
              <a:prstGeom prst="rect">
                <a:avLst/>
              </a:prstGeom>
              <a:noFill/>
            </p:spPr>
          </p:pic>
        </p:grpSp>
        <p:pic>
          <p:nvPicPr>
            <p:cNvPr id="33" name="Picture 29" descr="Copy of blumen-pflanzen051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552" y="720"/>
              <a:ext cx="624" cy="684"/>
            </a:xfrm>
            <a:prstGeom prst="rect">
              <a:avLst/>
            </a:prstGeom>
            <a:noFill/>
          </p:spPr>
        </p:pic>
      </p:grpSp>
      <p:grpSp>
        <p:nvGrpSpPr>
          <p:cNvPr id="36" name="Group 30"/>
          <p:cNvGrpSpPr>
            <a:grpSpLocks/>
          </p:cNvGrpSpPr>
          <p:nvPr/>
        </p:nvGrpSpPr>
        <p:grpSpPr bwMode="auto">
          <a:xfrm>
            <a:off x="6629400" y="6229350"/>
            <a:ext cx="2514600" cy="628650"/>
            <a:chOff x="2592" y="720"/>
            <a:chExt cx="1584" cy="684"/>
          </a:xfrm>
        </p:grpSpPr>
        <p:grpSp>
          <p:nvGrpSpPr>
            <p:cNvPr id="37" name="Group 31"/>
            <p:cNvGrpSpPr>
              <a:grpSpLocks/>
            </p:cNvGrpSpPr>
            <p:nvPr/>
          </p:nvGrpSpPr>
          <p:grpSpPr bwMode="auto">
            <a:xfrm>
              <a:off x="2592" y="720"/>
              <a:ext cx="1104" cy="684"/>
              <a:chOff x="2592" y="720"/>
              <a:chExt cx="1104" cy="684"/>
            </a:xfrm>
          </p:grpSpPr>
          <p:pic>
            <p:nvPicPr>
              <p:cNvPr id="39" name="Picture 32" descr="Copy of blumen-pflanzen051"/>
              <p:cNvPicPr>
                <a:picLocks noChangeAspect="1" noChangeArrowheads="1" noCrop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592" y="720"/>
                <a:ext cx="624" cy="684"/>
              </a:xfrm>
              <a:prstGeom prst="rect">
                <a:avLst/>
              </a:prstGeom>
              <a:noFill/>
            </p:spPr>
          </p:pic>
          <p:pic>
            <p:nvPicPr>
              <p:cNvPr id="40" name="Picture 33" descr="Copy of blumen-pflanzen051"/>
              <p:cNvPicPr>
                <a:picLocks noChangeAspect="1" noChangeArrowheads="1" noCrop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072" y="720"/>
                <a:ext cx="624" cy="684"/>
              </a:xfrm>
              <a:prstGeom prst="rect">
                <a:avLst/>
              </a:prstGeom>
              <a:noFill/>
            </p:spPr>
          </p:pic>
        </p:grpSp>
        <p:pic>
          <p:nvPicPr>
            <p:cNvPr id="38" name="Picture 34" descr="Copy of blumen-pflanzen051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552" y="720"/>
              <a:ext cx="624" cy="684"/>
            </a:xfrm>
            <a:prstGeom prst="rect">
              <a:avLst/>
            </a:prstGeom>
            <a:noFill/>
          </p:spPr>
        </p:pic>
      </p:grpSp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7162800" y="1143000"/>
          <a:ext cx="1752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00"/>
                <a:gridCol w="876300"/>
              </a:tblGrid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/ʃ/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/s/</a:t>
                      </a:r>
                      <a:endParaRPr lang="en-US" sz="3600" dirty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62" name="Picture 2" descr="http://www.iconsdb.com/icons/preview/soylent-red/check-mark-3-xxl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91400" y="2209800"/>
            <a:ext cx="457200" cy="457200"/>
          </a:xfrm>
          <a:prstGeom prst="rect">
            <a:avLst/>
          </a:prstGeom>
          <a:noFill/>
        </p:spPr>
      </p:pic>
      <p:pic>
        <p:nvPicPr>
          <p:cNvPr id="48" name="Picture 2" descr="http://www.iconsdb.com/icons/preview/soylent-red/check-mark-3-xxl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91400" y="2667000"/>
            <a:ext cx="457200" cy="457200"/>
          </a:xfrm>
          <a:prstGeom prst="rect">
            <a:avLst/>
          </a:prstGeom>
          <a:noFill/>
        </p:spPr>
      </p:pic>
      <p:pic>
        <p:nvPicPr>
          <p:cNvPr id="49" name="Picture 2" descr="http://www.iconsdb.com/icons/preview/soylent-red/check-mark-3-xxl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05800" y="3276600"/>
            <a:ext cx="457200" cy="457200"/>
          </a:xfrm>
          <a:prstGeom prst="rect">
            <a:avLst/>
          </a:prstGeom>
          <a:noFill/>
        </p:spPr>
      </p:pic>
      <p:pic>
        <p:nvPicPr>
          <p:cNvPr id="50" name="Picture 2" descr="http://www.iconsdb.com/icons/preview/soylent-red/check-mark-3-xxl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91400" y="3886200"/>
            <a:ext cx="457200" cy="457200"/>
          </a:xfrm>
          <a:prstGeom prst="rect">
            <a:avLst/>
          </a:prstGeom>
          <a:noFill/>
        </p:spPr>
      </p:pic>
      <p:pic>
        <p:nvPicPr>
          <p:cNvPr id="51" name="Picture 2" descr="http://www.iconsdb.com/icons/preview/soylent-red/check-mark-3-xxl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05800" y="4419600"/>
            <a:ext cx="457200" cy="457200"/>
          </a:xfrm>
          <a:prstGeom prst="rect">
            <a:avLst/>
          </a:prstGeom>
          <a:noFill/>
        </p:spPr>
      </p:pic>
      <p:pic>
        <p:nvPicPr>
          <p:cNvPr id="52" name="Picture 2" descr="http://www.iconsdb.com/icons/preview/soylent-red/check-mark-3-xxl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05800" y="5029200"/>
            <a:ext cx="457200" cy="457200"/>
          </a:xfrm>
          <a:prstGeom prst="rect">
            <a:avLst/>
          </a:prstGeom>
          <a:noFill/>
        </p:spPr>
      </p:pic>
      <p:pic>
        <p:nvPicPr>
          <p:cNvPr id="53" name="Picture 2" descr="http://www.iconsdb.com/icons/preview/soylent-red/check-mark-3-xxl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05800" y="1828800"/>
            <a:ext cx="457200" cy="457200"/>
          </a:xfrm>
          <a:prstGeom prst="rect">
            <a:avLst/>
          </a:prstGeom>
          <a:noFill/>
        </p:spPr>
      </p:pic>
      <p:cxnSp>
        <p:nvCxnSpPr>
          <p:cNvPr id="55" name="Straight Connector 54"/>
          <p:cNvCxnSpPr/>
          <p:nvPr/>
        </p:nvCxnSpPr>
        <p:spPr>
          <a:xfrm>
            <a:off x="4495800" y="2132012"/>
            <a:ext cx="228600" cy="158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416423" y="2667000"/>
            <a:ext cx="336177" cy="158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352800" y="3275012"/>
            <a:ext cx="381000" cy="158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191000" y="3886200"/>
            <a:ext cx="381000" cy="158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209800" y="5103812"/>
            <a:ext cx="228600" cy="158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657600" y="4494212"/>
            <a:ext cx="381000" cy="158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762000" y="5638800"/>
            <a:ext cx="228600" cy="158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4452428" y="1676400"/>
            <a:ext cx="348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114800" y="3429000"/>
            <a:ext cx="511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ss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337216" y="2209800"/>
            <a:ext cx="567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sh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85800" y="5130225"/>
            <a:ext cx="378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133600" y="4596825"/>
            <a:ext cx="348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581400" y="3987225"/>
            <a:ext cx="567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sh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276600" y="2819400"/>
            <a:ext cx="567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sh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83395" y="381000"/>
            <a:ext cx="5165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Listen and check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3" name="A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tretch>
            <a:fillRect/>
          </a:stretch>
        </p:blipFill>
        <p:spPr>
          <a:xfrm>
            <a:off x="8229600" y="228600"/>
            <a:ext cx="762000" cy="762000"/>
          </a:xfrm>
          <a:prstGeom prst="rect">
            <a:avLst/>
          </a:prstGeom>
        </p:spPr>
      </p:pic>
      <p:pic>
        <p:nvPicPr>
          <p:cNvPr id="64" name="c1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3"/>
          <a:stretch>
            <a:fillRect/>
          </a:stretch>
        </p:blipFill>
        <p:spPr>
          <a:xfrm>
            <a:off x="76200" y="1828800"/>
            <a:ext cx="304800" cy="304800"/>
          </a:xfrm>
          <a:prstGeom prst="rect">
            <a:avLst/>
          </a:prstGeom>
        </p:spPr>
      </p:pic>
      <p:pic>
        <p:nvPicPr>
          <p:cNvPr id="65" name="c2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4"/>
          <a:stretch>
            <a:fillRect/>
          </a:stretch>
        </p:blipFill>
        <p:spPr>
          <a:xfrm>
            <a:off x="76200" y="2362200"/>
            <a:ext cx="304800" cy="304800"/>
          </a:xfrm>
          <a:prstGeom prst="rect">
            <a:avLst/>
          </a:prstGeom>
        </p:spPr>
      </p:pic>
      <p:pic>
        <p:nvPicPr>
          <p:cNvPr id="66" name="c3.wav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5"/>
          <a:stretch>
            <a:fillRect/>
          </a:stretch>
        </p:blipFill>
        <p:spPr>
          <a:xfrm>
            <a:off x="76200" y="2895600"/>
            <a:ext cx="304800" cy="304800"/>
          </a:xfrm>
          <a:prstGeom prst="rect">
            <a:avLst/>
          </a:prstGeom>
        </p:spPr>
      </p:pic>
      <p:pic>
        <p:nvPicPr>
          <p:cNvPr id="67" name="c4.wav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6"/>
          <a:stretch>
            <a:fillRect/>
          </a:stretch>
        </p:blipFill>
        <p:spPr>
          <a:xfrm>
            <a:off x="76200" y="3505200"/>
            <a:ext cx="304800" cy="304800"/>
          </a:xfrm>
          <a:prstGeom prst="rect">
            <a:avLst/>
          </a:prstGeom>
        </p:spPr>
      </p:pic>
      <p:pic>
        <p:nvPicPr>
          <p:cNvPr id="68" name="c5.wav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7"/>
          <a:stretch>
            <a:fillRect/>
          </a:stretch>
        </p:blipFill>
        <p:spPr>
          <a:xfrm>
            <a:off x="76200" y="4114800"/>
            <a:ext cx="304800" cy="304800"/>
          </a:xfrm>
          <a:prstGeom prst="rect">
            <a:avLst/>
          </a:prstGeom>
        </p:spPr>
      </p:pic>
      <p:pic>
        <p:nvPicPr>
          <p:cNvPr id="69" name="c6.wav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18"/>
          <a:stretch>
            <a:fillRect/>
          </a:stretch>
        </p:blipFill>
        <p:spPr>
          <a:xfrm>
            <a:off x="76200" y="4724400"/>
            <a:ext cx="304800" cy="304800"/>
          </a:xfrm>
          <a:prstGeom prst="rect">
            <a:avLst/>
          </a:prstGeom>
        </p:spPr>
      </p:pic>
      <p:pic>
        <p:nvPicPr>
          <p:cNvPr id="70" name="c7.wav">
            <a:hlinkClick r:id="" action="ppaction://media"/>
          </p:cNvPr>
          <p:cNvPicPr>
            <a:picLocks noRot="1" noChangeAspect="1"/>
          </p:cNvPicPr>
          <p:nvPr>
            <a:audioFile r:link="rId8"/>
          </p:nvPr>
        </p:nvPicPr>
        <p:blipFill>
          <a:blip r:embed="rId18"/>
          <a:stretch>
            <a:fillRect/>
          </a:stretch>
        </p:blipFill>
        <p:spPr>
          <a:xfrm>
            <a:off x="76200" y="5257800"/>
            <a:ext cx="304800" cy="304800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1295400" y="3429000"/>
            <a:ext cx="348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1371600" y="3884612"/>
            <a:ext cx="228600" cy="158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63192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audio>
              <p:cMediaNode>
                <p:cTn id="9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6091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audio>
              <p:cMediaNode>
                <p:cTn id="10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5837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audio>
              <p:cMediaNode>
                <p:cTn id="1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6260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audio>
              <p:cMediaNode>
                <p:cTn id="1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6260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audio>
              <p:cMediaNode>
                <p:cTn id="1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6937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audio>
              <p:cMediaNode>
                <p:cTn id="1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3" dur="5837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>
                <p:cTn id="1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5245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audio>
              <p:cMediaNode>
                <p:cTn id="1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</p:childTnLst>
        </p:cTn>
      </p:par>
    </p:tnLst>
    <p:bldLst>
      <p:bldP spid="77" grpId="0"/>
      <p:bldP spid="78" grpId="0"/>
      <p:bldP spid="79" grpId="0"/>
      <p:bldP spid="80" grpId="0"/>
      <p:bldP spid="81" grpId="0"/>
      <p:bldP spid="82" grpId="0"/>
      <p:bldP spid="83" grpId="0"/>
      <p:bldP spid="71" grpId="0"/>
      <p:bldP spid="7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A0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76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Spring is coming!</a:t>
            </a:r>
          </a:p>
          <a:p>
            <a:pPr>
              <a:buNone/>
            </a:pPr>
            <a:r>
              <a:rPr lang="en-US" dirty="0" err="1" smtClean="0"/>
              <a:t>Tet</a:t>
            </a:r>
            <a:r>
              <a:rPr lang="en-US" dirty="0" smtClean="0"/>
              <a:t> is coming</a:t>
            </a:r>
          </a:p>
          <a:p>
            <a:pPr>
              <a:buNone/>
            </a:pPr>
            <a:r>
              <a:rPr lang="en-US" dirty="0" smtClean="0"/>
              <a:t>She sells peach  blossoms</a:t>
            </a:r>
          </a:p>
          <a:p>
            <a:pPr>
              <a:buNone/>
            </a:pPr>
            <a:r>
              <a:rPr lang="en-US" dirty="0" smtClean="0"/>
              <a:t>Her cheeks shine</a:t>
            </a:r>
          </a:p>
          <a:p>
            <a:pPr>
              <a:buNone/>
            </a:pPr>
            <a:r>
              <a:rPr lang="en-US" dirty="0" smtClean="0"/>
              <a:t>Her  eyes smile</a:t>
            </a:r>
          </a:p>
          <a:p>
            <a:pPr>
              <a:buNone/>
            </a:pPr>
            <a:r>
              <a:rPr lang="en-US" dirty="0" smtClean="0"/>
              <a:t>Her smile is shy</a:t>
            </a:r>
          </a:p>
          <a:p>
            <a:pPr>
              <a:buNone/>
            </a:pPr>
            <a:r>
              <a:rPr lang="en-US" dirty="0" smtClean="0"/>
              <a:t>She sells peach  blossoms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83395" y="381000"/>
            <a:ext cx="5165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Listen and check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4980" y="1676400"/>
            <a:ext cx="373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28442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Sh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28442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ss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3600" y="284422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34290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sh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1800" y="40386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3600" y="459682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4596825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sh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8200" y="5181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ss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7800" y="5181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Sh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3600" y="51816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0" name="A4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772400" y="15240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5270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Choose the best answer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What do you learn today?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Which sounds do you learn?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Which verb often goes with “Fireworks”?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2438400"/>
          <a:ext cx="84582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550"/>
                <a:gridCol w="2114550"/>
                <a:gridCol w="2114550"/>
                <a:gridCol w="211455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A. New</a:t>
                      </a:r>
                      <a:r>
                        <a:rPr lang="en-US" baseline="0" dirty="0" smtClean="0"/>
                        <a:t>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B. Things</a:t>
                      </a:r>
                      <a:r>
                        <a:rPr lang="en-US" baseline="0" dirty="0" smtClean="0"/>
                        <a:t> and activities for </a:t>
                      </a:r>
                      <a:r>
                        <a:rPr lang="en-US" baseline="0" dirty="0" err="1" smtClean="0"/>
                        <a:t>Tet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C. Food for </a:t>
                      </a:r>
                      <a:r>
                        <a:rPr lang="en-US" dirty="0" err="1" smtClean="0"/>
                        <a:t>Tet</a:t>
                      </a:r>
                      <a:r>
                        <a:rPr lang="en-US" dirty="0" smtClean="0"/>
                        <a:t> holiday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D. Songs</a:t>
                      </a:r>
                      <a:r>
                        <a:rPr lang="en-US" baseline="0" dirty="0" smtClean="0"/>
                        <a:t> about </a:t>
                      </a:r>
                      <a:r>
                        <a:rPr lang="en-US" baseline="0" dirty="0" err="1" smtClean="0"/>
                        <a:t>Tet</a:t>
                      </a:r>
                      <a:r>
                        <a:rPr lang="en-US" baseline="0" dirty="0" smtClean="0"/>
                        <a:t> holiday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4114800"/>
          <a:ext cx="838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2095500"/>
                <a:gridCol w="2095500"/>
                <a:gridCol w="20955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A. /s/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B. /z/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C.</a:t>
                      </a:r>
                      <a:r>
                        <a:rPr lang="en-US" baseline="0" dirty="0" smtClean="0"/>
                        <a:t> /</a:t>
                      </a:r>
                      <a:r>
                        <a:rPr lang="en-US" sz="1800" dirty="0" smtClean="0"/>
                        <a:t>ʃ/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D. /s/ and /</a:t>
                      </a:r>
                      <a:r>
                        <a:rPr lang="en-US" sz="1800" dirty="0" smtClean="0"/>
                        <a:t>ʃ/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5257800"/>
          <a:ext cx="838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2095500"/>
                <a:gridCol w="2095500"/>
                <a:gridCol w="20955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A. cook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B. watch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C.</a:t>
                      </a:r>
                      <a:r>
                        <a:rPr lang="en-US" baseline="0" dirty="0" smtClean="0"/>
                        <a:t> plant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D. clean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2362200" y="2438400"/>
            <a:ext cx="381000" cy="38100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6553200" y="4114800"/>
            <a:ext cx="381000" cy="38100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Oval 9"/>
          <p:cNvSpPr/>
          <p:nvPr/>
        </p:nvSpPr>
        <p:spPr>
          <a:xfrm>
            <a:off x="2438400" y="5257800"/>
            <a:ext cx="381000" cy="38100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" y="0"/>
            <a:ext cx="9115425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24" name="Text Box 4"/>
          <p:cNvSpPr txBox="1">
            <a:spLocks noChangeArrowheads="1"/>
          </p:cNvSpPr>
          <p:nvPr/>
        </p:nvSpPr>
        <p:spPr bwMode="auto">
          <a:xfrm>
            <a:off x="1828800" y="2438400"/>
            <a:ext cx="5410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Learn by heart and write new words 2 lines.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25" name="Text Box 5"/>
          <p:cNvSpPr txBox="1">
            <a:spLocks noChangeArrowheads="1"/>
          </p:cNvSpPr>
          <p:nvPr/>
        </p:nvSpPr>
        <p:spPr bwMode="auto">
          <a:xfrm>
            <a:off x="1752600" y="4267200"/>
            <a:ext cx="533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 exercises: in Workbook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29" name="Rectangle 9"/>
          <p:cNvSpPr>
            <a:spLocks noChangeArrowheads="1"/>
          </p:cNvSpPr>
          <p:nvPr/>
        </p:nvSpPr>
        <p:spPr bwMode="auto">
          <a:xfrm>
            <a:off x="3352800" y="1676400"/>
            <a:ext cx="2355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HOMEWORK</a:t>
            </a:r>
          </a:p>
        </p:txBody>
      </p:sp>
      <p:pic>
        <p:nvPicPr>
          <p:cNvPr id="235530" name="Picture 10" descr="MCj0355143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746625"/>
            <a:ext cx="2133600" cy="2111375"/>
          </a:xfrm>
          <a:prstGeom prst="rect">
            <a:avLst/>
          </a:prstGeom>
          <a:noFill/>
        </p:spPr>
      </p:pic>
      <p:sp>
        <p:nvSpPr>
          <p:cNvPr id="235531" name="Text Box 11"/>
          <p:cNvSpPr txBox="1">
            <a:spLocks noChangeArrowheads="1"/>
          </p:cNvSpPr>
          <p:nvPr/>
        </p:nvSpPr>
        <p:spPr bwMode="auto">
          <a:xfrm>
            <a:off x="1828800" y="3276600"/>
            <a:ext cx="5410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Make 5 sentences with the phrases in EX3 (p.60) textbook.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" name="Picture 9" descr="MMj02836790000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5334000"/>
            <a:ext cx="1452489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23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4825" y="1576388"/>
            <a:ext cx="813435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9700" name="Picture 4" descr="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1113"/>
            <a:ext cx="91551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7" name="WordArt 5"/>
          <p:cNvSpPr>
            <a:spLocks noChangeArrowheads="1" noChangeShapeType="1" noTextEdit="1"/>
          </p:cNvSpPr>
          <p:nvPr/>
        </p:nvSpPr>
        <p:spPr bwMode="auto">
          <a:xfrm rot="-188181">
            <a:off x="1143000" y="1676400"/>
            <a:ext cx="75438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CC0000">
                    <a:alpha val="99001"/>
                  </a:srgb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istote" pitchFamily="34" charset="0"/>
              </a:rPr>
              <a:t>Best wishes to all of you. </a:t>
            </a:r>
          </a:p>
          <a:p>
            <a:pPr algn="ctr">
              <a:defRPr/>
            </a:pPr>
            <a:r>
              <a:rPr lang="en-US" sz="3600" kern="10" dirty="0"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CC0000">
                    <a:alpha val="99001"/>
                  </a:srgb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istote" pitchFamily="34" charset="0"/>
              </a:rPr>
              <a:t>Good bye. See you soon</a:t>
            </a:r>
            <a:r>
              <a:rPr lang="en-US" sz="3600" kern="10" dirty="0"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CC0000">
                    <a:alpha val="99001"/>
                  </a:srgb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TMC-Ong Do"/>
              </a:rPr>
              <a:t>.</a:t>
            </a:r>
          </a:p>
        </p:txBody>
      </p:sp>
      <p:sp>
        <p:nvSpPr>
          <p:cNvPr id="115718" name="AutoShape 6"/>
          <p:cNvSpPr>
            <a:spLocks noChangeArrowheads="1"/>
          </p:cNvSpPr>
          <p:nvPr/>
        </p:nvSpPr>
        <p:spPr bwMode="auto">
          <a:xfrm rot="16200000">
            <a:off x="7239000" y="3886200"/>
            <a:ext cx="457200" cy="914400"/>
          </a:xfrm>
          <a:prstGeom prst="irregularSeal1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5719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266700" y="3162300"/>
            <a:ext cx="982663" cy="1058863"/>
          </a:xfrm>
          <a:prstGeom prst="irregularSeal1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20" name="AutoShape 8"/>
          <p:cNvSpPr>
            <a:spLocks noChangeArrowheads="1"/>
          </p:cNvSpPr>
          <p:nvPr/>
        </p:nvSpPr>
        <p:spPr bwMode="auto">
          <a:xfrm>
            <a:off x="1295400" y="1143000"/>
            <a:ext cx="533400" cy="514350"/>
          </a:xfrm>
          <a:prstGeom prst="irregularSeal2">
            <a:avLst/>
          </a:prstGeom>
          <a:gradFill rotWithShape="1">
            <a:gsLst>
              <a:gs pos="0">
                <a:srgbClr val="CC00FF"/>
              </a:gs>
              <a:gs pos="100000">
                <a:srgbClr val="5E007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21" name="AutoShape 9"/>
          <p:cNvSpPr>
            <a:spLocks noChangeArrowheads="1"/>
          </p:cNvSpPr>
          <p:nvPr/>
        </p:nvSpPr>
        <p:spPr bwMode="auto">
          <a:xfrm>
            <a:off x="3352800" y="381000"/>
            <a:ext cx="1524000" cy="12001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22" name="AutoShape 10"/>
          <p:cNvSpPr>
            <a:spLocks noChangeArrowheads="1"/>
          </p:cNvSpPr>
          <p:nvPr/>
        </p:nvSpPr>
        <p:spPr bwMode="auto">
          <a:xfrm>
            <a:off x="7467600" y="685800"/>
            <a:ext cx="990600" cy="762000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23" name="AutoShape 11"/>
          <p:cNvSpPr>
            <a:spLocks noChangeArrowheads="1"/>
          </p:cNvSpPr>
          <p:nvPr/>
        </p:nvSpPr>
        <p:spPr bwMode="auto">
          <a:xfrm rot="-1373167">
            <a:off x="5257800" y="4495800"/>
            <a:ext cx="685800" cy="611188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5724" name="AutoShape 12"/>
          <p:cNvSpPr>
            <a:spLocks noChangeArrowheads="1"/>
          </p:cNvSpPr>
          <p:nvPr/>
        </p:nvSpPr>
        <p:spPr bwMode="auto">
          <a:xfrm rot="-1373167">
            <a:off x="1981200" y="4724400"/>
            <a:ext cx="685800" cy="611188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5725" name="AutoShape 13"/>
          <p:cNvSpPr>
            <a:spLocks noChangeArrowheads="1"/>
          </p:cNvSpPr>
          <p:nvPr/>
        </p:nvSpPr>
        <p:spPr bwMode="auto">
          <a:xfrm rot="-1373167">
            <a:off x="4038600" y="5791200"/>
            <a:ext cx="685800" cy="611188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3" presetClass="exit" presetSubtype="3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omant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5" dur="20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5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1157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xit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6" dur="20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5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70" decel="1000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770" decel="100000"/>
                                        <p:tgtEl>
                                          <p:spTgt spid="1157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2" dur="77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77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xit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7" dur="20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5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770" decel="10000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770" decel="100000"/>
                                        <p:tgtEl>
                                          <p:spTgt spid="1157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3" dur="77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5" dur="77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8" grpId="0" animBg="1"/>
      <p:bldP spid="115719" grpId="0" animBg="1"/>
      <p:bldP spid="115720" grpId="0" animBg="1"/>
      <p:bldP spid="115721" grpId="0" animBg="1"/>
      <p:bldP spid="115721" grpId="1" animBg="1"/>
      <p:bldP spid="115722" grpId="0" animBg="1"/>
      <p:bldP spid="115723" grpId="0" animBg="1"/>
      <p:bldP spid="115723" grpId="1" animBg="1"/>
      <p:bldP spid="115723" grpId="2" animBg="1"/>
      <p:bldP spid="115723" grpId="3" animBg="1"/>
      <p:bldP spid="115724" grpId="0" animBg="1"/>
      <p:bldP spid="115724" grpId="1" animBg="1"/>
      <p:bldP spid="115724" grpId="2" animBg="1"/>
      <p:bldP spid="115724" grpId="3" animBg="1"/>
      <p:bldP spid="115725" grpId="0" animBg="1"/>
      <p:bldP spid="115725" grpId="1" animBg="1"/>
      <p:bldP spid="115725" grpId="2" animBg="1"/>
      <p:bldP spid="115725" grpId="3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B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00200" y="762000"/>
            <a:ext cx="937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It is the beginning month of a year 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7" name="Picture 6" descr="January4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828800"/>
            <a:ext cx="6172200" cy="3579876"/>
          </a:xfrm>
          <a:prstGeom prst="rect">
            <a:avLst/>
          </a:prstGeom>
        </p:spPr>
      </p:pic>
      <p:sp>
        <p:nvSpPr>
          <p:cNvPr id="6" name="Right Arrow 5">
            <a:hlinkClick r:id="rId4" action="ppaction://hlinksldjump"/>
          </p:cNvPr>
          <p:cNvSpPr/>
          <p:nvPr/>
        </p:nvSpPr>
        <p:spPr>
          <a:xfrm>
            <a:off x="4114800" y="5562600"/>
            <a:ext cx="914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Valentine 03 02 "/>
          <p:cNvPicPr>
            <a:picLocks noChangeAspect="1" noChangeArrowheads="1"/>
          </p:cNvPicPr>
          <p:nvPr/>
        </p:nvPicPr>
        <p:blipFill>
          <a:blip r:embed="rId2"/>
          <a:srcRect t="58899"/>
          <a:stretch>
            <a:fillRect/>
          </a:stretch>
        </p:blipFill>
        <p:spPr bwMode="auto">
          <a:xfrm>
            <a:off x="0" y="4038600"/>
            <a:ext cx="9144000" cy="2819400"/>
          </a:xfrm>
          <a:prstGeom prst="rect">
            <a:avLst/>
          </a:prstGeom>
          <a:noFill/>
        </p:spPr>
      </p:pic>
      <p:pic>
        <p:nvPicPr>
          <p:cNvPr id="6" name="Picture 5" descr="Lucky money for T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057400"/>
            <a:ext cx="5181600" cy="3717798"/>
          </a:xfrm>
          <a:prstGeom prst="rect">
            <a:avLst/>
          </a:prstGeom>
        </p:spPr>
      </p:pic>
      <p:sp>
        <p:nvSpPr>
          <p:cNvPr id="7" name="Right Arrow 6">
            <a:hlinkClick r:id="rId4" action="ppaction://hlinksldjump"/>
          </p:cNvPr>
          <p:cNvSpPr/>
          <p:nvPr/>
        </p:nvSpPr>
        <p:spPr>
          <a:xfrm>
            <a:off x="5715000" y="5410200"/>
            <a:ext cx="914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397816">
            <a:off x="-167702" y="-134449"/>
            <a:ext cx="1756840" cy="245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47800" y="1056382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 The children like to get from their parents</a:t>
            </a:r>
          </a:p>
          <a:p>
            <a:r>
              <a:rPr lang="en-US" sz="3200" b="1" dirty="0" smtClean="0">
                <a:solidFill>
                  <a:srgbClr val="0000FF"/>
                </a:solidFill>
              </a:rPr>
              <a:t> on </a:t>
            </a:r>
            <a:r>
              <a:rPr lang="en-US" sz="3200" b="1" dirty="0" err="1" smtClean="0">
                <a:solidFill>
                  <a:srgbClr val="0000FF"/>
                </a:solidFill>
              </a:rPr>
              <a:t>Tet</a:t>
            </a:r>
            <a:r>
              <a:rPr lang="en-US" sz="3200" b="1" dirty="0" smtClean="0">
                <a:solidFill>
                  <a:srgbClr val="0000FF"/>
                </a:solidFill>
              </a:rPr>
              <a:t> holiday for luck.  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Frames PPT 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9906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 It’s the traditional flower at </a:t>
            </a:r>
            <a:r>
              <a:rPr lang="en-US" sz="2800" b="1" dirty="0" err="1" smtClean="0">
                <a:solidFill>
                  <a:srgbClr val="0000FF"/>
                </a:solidFill>
              </a:rPr>
              <a:t>Tet</a:t>
            </a:r>
            <a:r>
              <a:rPr lang="en-US" sz="2800" b="1" dirty="0" smtClean="0">
                <a:solidFill>
                  <a:srgbClr val="0000FF"/>
                </a:solidFill>
              </a:rPr>
              <a:t>  in Northern of Viet Nam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6" name="Picture 5" descr="peach-blossom-tr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044700"/>
            <a:ext cx="4754275" cy="3670300"/>
          </a:xfrm>
          <a:prstGeom prst="rect">
            <a:avLst/>
          </a:prstGeom>
        </p:spPr>
      </p:pic>
      <p:sp>
        <p:nvSpPr>
          <p:cNvPr id="7" name="Right Arrow 6">
            <a:hlinkClick r:id="rId4" action="ppaction://hlinksldjump"/>
          </p:cNvPr>
          <p:cNvSpPr/>
          <p:nvPr/>
        </p:nvSpPr>
        <p:spPr>
          <a:xfrm>
            <a:off x="7620000" y="6019800"/>
            <a:ext cx="914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doan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106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 l="13750" t="39999" r="48750" b="1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457200" y="1752600"/>
            <a:ext cx="8382000" cy="1165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>
                        <a:alpha val="82001"/>
                      </a:srgbClr>
                    </a:gs>
                    <a:gs pos="50000">
                      <a:srgbClr val="006600"/>
                    </a:gs>
                    <a:gs pos="100000">
                      <a:srgbClr val="FF0000">
                        <a:alpha val="82001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Welcome to English class !</a:t>
            </a:r>
          </a:p>
        </p:txBody>
      </p:sp>
      <p:pic>
        <p:nvPicPr>
          <p:cNvPr id="2055" name="Picture 5" descr="007"/>
          <p:cNvPicPr>
            <a:picLocks noChangeAspect="1" noChangeArrowheads="1" noCrop="1"/>
          </p:cNvPicPr>
          <p:nvPr/>
        </p:nvPicPr>
        <p:blipFill>
          <a:blip r:embed="rId5">
            <a:lum bright="-10000"/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 rot="-419009">
            <a:off x="5716588" y="4175125"/>
            <a:ext cx="762000" cy="1039813"/>
            <a:chOff x="1632" y="2053"/>
            <a:chExt cx="480" cy="655"/>
          </a:xfrm>
        </p:grpSpPr>
        <p:pic>
          <p:nvPicPr>
            <p:cNvPr id="2064" name="Picture 8" descr="c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844913">
              <a:off x="1695" y="2053"/>
              <a:ext cx="413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5" name="Picture 7" descr="o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5804951">
              <a:off x="1694" y="2290"/>
              <a:ext cx="35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7" name="Picture 11" descr="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29075" y="4300538"/>
            <a:ext cx="6969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2" descr="a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40088" y="4357688"/>
            <a:ext cx="8001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3" descr="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8800" y="4300538"/>
            <a:ext cx="7016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4" descr="l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92388" y="4329113"/>
            <a:ext cx="6096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5" descr="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25988" y="4300538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TaiLieu\O cung Toan\dung cho soan bai giang\Tien ich cho PP\Tao chu dep\Kieu (48)\a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53200" y="4171344"/>
            <a:ext cx="990600" cy="1062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22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6000">
                <p:cTn id="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0"/>
            <a:ext cx="9144000" cy="7239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609600"/>
            <a:ext cx="937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People like to watch them on New Year’s Eve. 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6" name="Picture 5" descr="fireworks-LOT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752600"/>
            <a:ext cx="5486400" cy="3643798"/>
          </a:xfrm>
          <a:prstGeom prst="rect">
            <a:avLst/>
          </a:prstGeom>
        </p:spPr>
      </p:pic>
      <p:sp>
        <p:nvSpPr>
          <p:cNvPr id="7" name="Right Arrow 6">
            <a:hlinkClick r:id="rId4" action="ppaction://hlinksldjump"/>
          </p:cNvPr>
          <p:cNvSpPr/>
          <p:nvPr/>
        </p:nvSpPr>
        <p:spPr>
          <a:xfrm>
            <a:off x="6477000" y="5791200"/>
            <a:ext cx="914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6" name="Picture 8" descr="Frames PPT 01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2694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33800" y="5715000"/>
            <a:ext cx="1195388" cy="609600"/>
          </a:xfrm>
          <a:prstGeom prst="actionButtonBeginning">
            <a:avLst/>
          </a:prstGeom>
          <a:solidFill>
            <a:srgbClr val="00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2695" name="Text Box 7"/>
          <p:cNvSpPr txBox="1">
            <a:spLocks noChangeArrowheads="1"/>
          </p:cNvSpPr>
          <p:nvPr/>
        </p:nvSpPr>
        <p:spPr bwMode="auto">
          <a:xfrm>
            <a:off x="1219200" y="4572000"/>
            <a:ext cx="648126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66"/>
                </a:solidFill>
                <a:latin typeface=".VnTifani Heavy" pitchFamily="34" charset="0"/>
              </a:rPr>
              <a:t>You are so lucky !</a:t>
            </a:r>
            <a:endParaRPr lang="en-US" sz="4400" dirty="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685800"/>
            <a:ext cx="4953000" cy="351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26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20" name="Picture 8" descr="Frames PPT 0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3718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934200" y="5715000"/>
            <a:ext cx="1143000" cy="533400"/>
          </a:xfrm>
          <a:prstGeom prst="actionButtonBeginning">
            <a:avLst/>
          </a:prstGeom>
          <a:solidFill>
            <a:srgbClr val="00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19" name="Text Box 7"/>
          <p:cNvSpPr txBox="1">
            <a:spLocks noChangeArrowheads="1"/>
          </p:cNvSpPr>
          <p:nvPr/>
        </p:nvSpPr>
        <p:spPr bwMode="auto">
          <a:xfrm>
            <a:off x="1676400" y="1219200"/>
            <a:ext cx="58849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.VnTifani Heavy" pitchFamily="34" charset="0"/>
              </a:rPr>
              <a:t>How lucky you are !</a:t>
            </a:r>
            <a:endParaRPr lang="en-US" sz="3600" dirty="0">
              <a:solidFill>
                <a:srgbClr val="FF0000"/>
              </a:solidFill>
              <a:latin typeface=".VnTifani Heavy" pitchFamily="34" charset="0"/>
            </a:endParaRPr>
          </a:p>
        </p:txBody>
      </p:sp>
      <p:pic>
        <p:nvPicPr>
          <p:cNvPr id="9218" name="Picture 2" descr="http://cliparts.co/cliparts/pi7/KEG/pi7KEG8bT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2600" y="2438400"/>
            <a:ext cx="5715000" cy="286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37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SO01862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</p:spPr>
      </p:pic>
      <p:sp>
        <p:nvSpPr>
          <p:cNvPr id="313346" name="AutoShape 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19800" y="5105400"/>
            <a:ext cx="1119188" cy="585788"/>
          </a:xfrm>
          <a:prstGeom prst="actionButtonBeginning">
            <a:avLst/>
          </a:prstGeom>
          <a:solidFill>
            <a:srgbClr val="00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applaus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796066"/>
            <a:ext cx="4876800" cy="4328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44" name="Picture 8" descr="Frames PPT 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4742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43800" y="5562600"/>
            <a:ext cx="990600" cy="533400"/>
          </a:xfrm>
          <a:prstGeom prst="actionButtonBeginning">
            <a:avLst/>
          </a:prstGeom>
          <a:solidFill>
            <a:srgbClr val="00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170" name="Picture 2" descr="http://innguyenphat.com/img_products/1188/cms1396289647959805466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457200"/>
            <a:ext cx="4648200" cy="5932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/>
          <p:cNvPicPr>
            <a:picLocks noChangeAspect="1" noChangeArrowheads="1"/>
          </p:cNvPicPr>
          <p:nvPr/>
        </p:nvPicPr>
        <p:blipFill>
          <a:blip r:embed="rId2"/>
          <a:srcRect l="2499" r="3334"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WordArt 6">
            <a:hlinkClick r:id="rId3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381000" y="3581400"/>
            <a:ext cx="6477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GUESSING 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GAME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687050"/>
            <a:ext cx="5638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WARM UP</a:t>
            </a:r>
            <a:endParaRPr lang="en-US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19200"/>
            <a:ext cx="6405674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1143000" y="914400"/>
            <a:ext cx="3657600" cy="2438400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1143000"/>
            <a:ext cx="46482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all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r>
              <a:rPr lang="en-US" sz="9600" b="1" cap="all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en-US" sz="13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4800600" y="914400"/>
            <a:ext cx="3505200" cy="2438400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0200" y="914400"/>
            <a:ext cx="22860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r>
              <a:rPr lang="en-US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en-US" sz="13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1143000" y="3352800"/>
            <a:ext cx="3657600" cy="2209800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28800" y="3352800"/>
            <a:ext cx="22860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all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r>
              <a:rPr lang="en-US" sz="9600" b="1" cap="all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en-US" sz="13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800600" y="3352800"/>
            <a:ext cx="3505200" cy="2209800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526741" y="3339353"/>
            <a:ext cx="22860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r>
              <a:rPr lang="en-US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en-US" sz="13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6" descr="Bauernba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0" y="6096000"/>
            <a:ext cx="464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>
            <a:off x="31377" y="421341"/>
            <a:ext cx="9144000" cy="6248400"/>
            <a:chOff x="2622177" y="462447"/>
            <a:chExt cx="9144000" cy="6858000"/>
          </a:xfrm>
        </p:grpSpPr>
        <p:pic>
          <p:nvPicPr>
            <p:cNvPr id="16" name="Picture 2" descr="BACK02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622177" y="462447"/>
              <a:ext cx="9144000" cy="6858000"/>
            </a:xfrm>
            <a:prstGeom prst="rect">
              <a:avLst/>
            </a:prstGeom>
            <a:solidFill>
              <a:srgbClr val="00CC00"/>
            </a:solidFill>
            <a:ln w="57150">
              <a:solidFill>
                <a:srgbClr val="FFFF00"/>
              </a:solidFill>
              <a:miter lim="800000"/>
              <a:headEnd/>
              <a:tailEnd/>
            </a:ln>
          </p:spPr>
        </p:pic>
        <p:sp>
          <p:nvSpPr>
            <p:cNvPr id="1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6248400" y="836341"/>
              <a:ext cx="2286000" cy="3810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1905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.VnBlackH"/>
                </a:rPr>
                <a:t>Unit 6</a:t>
              </a:r>
              <a:r>
                <a:rPr lang="en-US" sz="3600" kern="10" dirty="0" smtClean="0">
                  <a:ln w="1905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.VnBlackH"/>
                </a:rPr>
                <a:t>:</a:t>
              </a:r>
              <a:endPara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BlackH"/>
              </a:endParaRPr>
            </a:p>
          </p:txBody>
        </p:sp>
        <p:sp>
          <p:nvSpPr>
            <p:cNvPr id="18" name="WordArt 7"/>
            <p:cNvSpPr>
              <a:spLocks noChangeArrowheads="1" noChangeShapeType="1" noTextEdit="1"/>
            </p:cNvSpPr>
            <p:nvPr/>
          </p:nvSpPr>
          <p:spPr bwMode="auto">
            <a:xfrm>
              <a:off x="3886200" y="1589048"/>
              <a:ext cx="6934200" cy="838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smtClean="0">
                  <a:ln w="19050" cap="sq">
                    <a:solidFill>
                      <a:schemeClr val="tx2"/>
                    </a:solidFill>
                    <a:round/>
                    <a:headEnd/>
                    <a:tailEnd/>
                  </a:ln>
                  <a:solidFill>
                    <a:srgbClr val="FF66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VNI-Cooper"/>
                </a:rPr>
                <a:t>Our </a:t>
              </a:r>
              <a:r>
                <a:rPr lang="en-US" sz="3600" kern="10" dirty="0" err="1" smtClean="0">
                  <a:ln w="19050" cap="sq">
                    <a:solidFill>
                      <a:schemeClr val="tx2"/>
                    </a:solidFill>
                    <a:round/>
                    <a:headEnd/>
                    <a:tailEnd/>
                  </a:ln>
                  <a:solidFill>
                    <a:srgbClr val="FF66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VNI-Cooper"/>
                </a:rPr>
                <a:t>Tet</a:t>
              </a:r>
              <a:r>
                <a:rPr lang="en-US" sz="3600" kern="10" dirty="0" smtClean="0">
                  <a:ln w="19050" cap="sq">
                    <a:solidFill>
                      <a:schemeClr val="tx2"/>
                    </a:solidFill>
                    <a:round/>
                    <a:headEnd/>
                    <a:tailEnd/>
                  </a:ln>
                  <a:solidFill>
                    <a:srgbClr val="FF66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VNI-Cooper"/>
                </a:rPr>
                <a:t> Holiday</a:t>
              </a:r>
              <a:endParaRPr lang="en-US" sz="3600" kern="10" dirty="0">
                <a:ln w="19050" cap="sq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Cooper"/>
              </a:endParaRPr>
            </a:p>
          </p:txBody>
        </p:sp>
        <p:sp>
          <p:nvSpPr>
            <p:cNvPr id="19" name="WordArt 7"/>
            <p:cNvSpPr>
              <a:spLocks noChangeArrowheads="1" noChangeShapeType="1" noTextEdit="1"/>
            </p:cNvSpPr>
            <p:nvPr/>
          </p:nvSpPr>
          <p:spPr bwMode="auto">
            <a:xfrm>
              <a:off x="3276600" y="2843560"/>
              <a:ext cx="7848600" cy="5334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smtClean="0">
                  <a:ln w="19050">
                    <a:solidFill>
                      <a:srgbClr val="00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.VnBodoniH"/>
                </a:rPr>
                <a:t>Period 46- Lesson 2:</a:t>
              </a:r>
              <a:endParaRPr lang="en-US" sz="36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BodoniH"/>
              </a:endParaRPr>
            </a:p>
          </p:txBody>
        </p:sp>
        <p:sp>
          <p:nvSpPr>
            <p:cNvPr id="20" name="WordArt 6"/>
            <p:cNvSpPr>
              <a:spLocks noChangeArrowheads="1" noChangeShapeType="1" noTextEdit="1"/>
            </p:cNvSpPr>
            <p:nvPr/>
          </p:nvSpPr>
          <p:spPr bwMode="auto">
            <a:xfrm>
              <a:off x="3581400" y="4014438"/>
              <a:ext cx="7391400" cy="838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smtClean="0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VNI-Cooper"/>
                </a:rPr>
                <a:t>A closer look 1</a:t>
              </a:r>
              <a:endParaRPr lang="en-US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Cooper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11" grpId="0"/>
      <p:bldP spid="9" grpId="0" animBg="1"/>
      <p:bldP spid="12" grpId="0"/>
      <p:bldP spid="10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0"/>
            <a:ext cx="9144000" cy="7239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828800" y="48161"/>
            <a:ext cx="50461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New words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4478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1. (a) relative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13716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họ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hàng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14478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['relətiv]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600200" y="1447800"/>
            <a:ext cx="152400" cy="76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0" y="1981200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['fə:nit∫ə]</a:t>
            </a:r>
          </a:p>
        </p:txBody>
      </p:sp>
      <p:pic>
        <p:nvPicPr>
          <p:cNvPr id="1026" name="Picture 2" descr="http://www.bombayharbor.com/productImage/0069269001254564606/Wooden_Iron_Jali_Furni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438400"/>
            <a:ext cx="3200400" cy="4267200"/>
          </a:xfrm>
          <a:prstGeom prst="rect">
            <a:avLst/>
          </a:prstGeom>
          <a:noFill/>
        </p:spPr>
      </p:pic>
      <p:pic>
        <p:nvPicPr>
          <p:cNvPr id="1028" name="Picture 4" descr="https://upload.wikimedia.org/wikipedia/en/2/26/All_Relative_Ca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1981200"/>
            <a:ext cx="5334000" cy="3556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85800" y="197673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2. furniture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9200" y="1981200"/>
            <a:ext cx="152400" cy="76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343400" y="1905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nội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thất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25101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3. (a) calendar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305818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4. (a) pagoda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35052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5. (to) hang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7200" y="244858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lịch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19600" y="2971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chùa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00400" y="3429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treo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móc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43200" y="2514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vi-VN" sz="2400" dirty="0" smtClean="0"/>
              <a:t>['kælində]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52600" y="2514600"/>
            <a:ext cx="152400" cy="76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057400" y="3124200"/>
            <a:ext cx="152400" cy="76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743200" y="30480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[pə'goudə]</a:t>
            </a:r>
          </a:p>
        </p:txBody>
      </p:sp>
      <p:pic>
        <p:nvPicPr>
          <p:cNvPr id="25" name="Picture 24" descr="phuc-kien-assembly-hall-gate2.jpg"/>
          <p:cNvPicPr>
            <a:picLocks noChangeAspect="1"/>
          </p:cNvPicPr>
          <p:nvPr/>
        </p:nvPicPr>
        <p:blipFill>
          <a:blip r:embed="rId5"/>
          <a:srcRect b="4557"/>
          <a:stretch>
            <a:fillRect/>
          </a:stretch>
        </p:blipFill>
        <p:spPr>
          <a:xfrm>
            <a:off x="2514600" y="3581400"/>
            <a:ext cx="4597619" cy="3191820"/>
          </a:xfrm>
          <a:prstGeom prst="rect">
            <a:avLst/>
          </a:prstGeom>
        </p:spPr>
      </p:pic>
      <p:pic>
        <p:nvPicPr>
          <p:cNvPr id="1030" name="Picture 6" descr="http://www2.estrellamountain.edu/faculty/stonebrink/Johnson/Clips/M183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2438400"/>
            <a:ext cx="3433379" cy="3657600"/>
          </a:xfrm>
          <a:prstGeom prst="rect">
            <a:avLst/>
          </a:prstGeom>
          <a:noFill/>
        </p:spPr>
      </p:pic>
      <p:pic>
        <p:nvPicPr>
          <p:cNvPr id="26" name="Picture 2" descr="https://www.colourbox.com/preview/11971628-2015-january-calendar.jpg"/>
          <p:cNvPicPr>
            <a:picLocks noChangeAspect="1" noChangeArrowheads="1"/>
          </p:cNvPicPr>
          <p:nvPr/>
        </p:nvPicPr>
        <p:blipFill>
          <a:blip r:embed="rId7"/>
          <a:srcRect l="7000" t="9333" r="10000" b="14667"/>
          <a:stretch>
            <a:fillRect/>
          </a:stretch>
        </p:blipFill>
        <p:spPr bwMode="auto">
          <a:xfrm>
            <a:off x="2514600" y="2971800"/>
            <a:ext cx="4419600" cy="3035147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2362200" y="3505200"/>
            <a:ext cx="117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vi-VN" sz="2400" dirty="0" smtClean="0"/>
              <a:t>[hæ</a:t>
            </a:r>
            <a:r>
              <a:rPr lang="el-GR" sz="2400" dirty="0" smtClean="0"/>
              <a:t>η]</a:t>
            </a:r>
            <a:r>
              <a:rPr lang="vi-VN" sz="2400" dirty="0" smtClean="0"/>
              <a:t>   </a:t>
            </a:r>
            <a:endParaRPr lang="vi-VN" sz="24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/>
      <p:bldP spid="12" grpId="0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Listen and repeat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4478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Wish</a:t>
            </a:r>
          </a:p>
          <a:p>
            <a:pPr marL="514350" indent="-514350">
              <a:buAutoNum type="arabicPeriod"/>
            </a:pPr>
            <a:r>
              <a:rPr lang="en-US" dirty="0" smtClean="0"/>
              <a:t>Fireworks</a:t>
            </a:r>
          </a:p>
          <a:p>
            <a:pPr marL="514350" indent="-514350">
              <a:buAutoNum type="arabicPeriod"/>
            </a:pPr>
            <a:r>
              <a:rPr lang="en-US" dirty="0" smtClean="0"/>
              <a:t>Furniture</a:t>
            </a:r>
          </a:p>
          <a:p>
            <a:pPr marL="514350" indent="-514350">
              <a:buAutoNum type="arabicPeriod"/>
            </a:pPr>
            <a:r>
              <a:rPr lang="en-US" dirty="0" smtClean="0"/>
              <a:t>Present</a:t>
            </a:r>
          </a:p>
          <a:p>
            <a:pPr marL="514350" indent="-514350">
              <a:buAutoNum type="arabicPeriod"/>
            </a:pPr>
            <a:r>
              <a:rPr lang="en-US" dirty="0" smtClean="0"/>
              <a:t>Shopping</a:t>
            </a:r>
          </a:p>
          <a:p>
            <a:pPr marL="514350" indent="-514350">
              <a:buAutoNum type="arabicPeriod"/>
            </a:pPr>
            <a:r>
              <a:rPr lang="en-US" dirty="0" smtClean="0"/>
              <a:t>Tree</a:t>
            </a:r>
          </a:p>
          <a:p>
            <a:pPr marL="514350" indent="-514350">
              <a:buAutoNum type="arabicPeriod"/>
            </a:pPr>
            <a:r>
              <a:rPr lang="en-US" dirty="0" smtClean="0"/>
              <a:t>Flower</a:t>
            </a:r>
          </a:p>
          <a:p>
            <a:pPr marL="514350" indent="-514350">
              <a:buAutoNum type="arabicPeriod"/>
            </a:pPr>
            <a:r>
              <a:rPr lang="en-US" dirty="0" smtClean="0"/>
              <a:t>Relative</a:t>
            </a:r>
          </a:p>
          <a:p>
            <a:pPr marL="514350" indent="-514350">
              <a:buAutoNum type="arabicPeriod"/>
            </a:pPr>
            <a:r>
              <a:rPr lang="en-US" dirty="0" smtClean="0"/>
              <a:t>Pagoda</a:t>
            </a:r>
          </a:p>
          <a:p>
            <a:pPr marL="514350" indent="-514350">
              <a:buAutoNum type="arabicPeriod"/>
            </a:pPr>
            <a:r>
              <a:rPr lang="en-US" dirty="0" smtClean="0"/>
              <a:t>Calendar</a:t>
            </a:r>
          </a:p>
          <a:p>
            <a:pPr marL="514350" indent="-514350">
              <a:buAutoNum type="arabicPeriod"/>
            </a:pPr>
            <a:r>
              <a:rPr lang="en-US" dirty="0" smtClean="0"/>
              <a:t>Special food</a:t>
            </a:r>
          </a:p>
        </p:txBody>
      </p:sp>
      <p:pic>
        <p:nvPicPr>
          <p:cNvPr id="19" name="A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/>
          <a:stretch>
            <a:fillRect/>
          </a:stretch>
        </p:blipFill>
        <p:spPr>
          <a:xfrm>
            <a:off x="6781800" y="76200"/>
            <a:ext cx="1524000" cy="1524000"/>
          </a:xfrm>
          <a:prstGeom prst="rect">
            <a:avLst/>
          </a:prstGeom>
        </p:spPr>
      </p:pic>
      <p:pic>
        <p:nvPicPr>
          <p:cNvPr id="20" name="wish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5"/>
          <a:stretch>
            <a:fillRect/>
          </a:stretch>
        </p:blipFill>
        <p:spPr>
          <a:xfrm>
            <a:off x="3124200" y="1447800"/>
            <a:ext cx="304800" cy="304800"/>
          </a:xfrm>
          <a:prstGeom prst="rect">
            <a:avLst/>
          </a:prstGeom>
        </p:spPr>
      </p:pic>
      <p:pic>
        <p:nvPicPr>
          <p:cNvPr id="21" name="fireworks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6"/>
          <a:stretch>
            <a:fillRect/>
          </a:stretch>
        </p:blipFill>
        <p:spPr>
          <a:xfrm>
            <a:off x="3124200" y="1828800"/>
            <a:ext cx="304800" cy="304800"/>
          </a:xfrm>
          <a:prstGeom prst="rect">
            <a:avLst/>
          </a:prstGeom>
        </p:spPr>
      </p:pic>
      <p:pic>
        <p:nvPicPr>
          <p:cNvPr id="22" name="furniture.wav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7"/>
          <a:stretch>
            <a:fillRect/>
          </a:stretch>
        </p:blipFill>
        <p:spPr>
          <a:xfrm>
            <a:off x="3124200" y="2209800"/>
            <a:ext cx="304800" cy="304800"/>
          </a:xfrm>
          <a:prstGeom prst="rect">
            <a:avLst/>
          </a:prstGeom>
        </p:spPr>
      </p:pic>
      <p:pic>
        <p:nvPicPr>
          <p:cNvPr id="23" name="present.wav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8"/>
          <a:stretch>
            <a:fillRect/>
          </a:stretch>
        </p:blipFill>
        <p:spPr>
          <a:xfrm>
            <a:off x="3124200" y="2590800"/>
            <a:ext cx="304800" cy="304800"/>
          </a:xfrm>
          <a:prstGeom prst="rect">
            <a:avLst/>
          </a:prstGeom>
        </p:spPr>
      </p:pic>
      <p:pic>
        <p:nvPicPr>
          <p:cNvPr id="24" name="shopping.wav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9"/>
          <a:stretch>
            <a:fillRect/>
          </a:stretch>
        </p:blipFill>
        <p:spPr>
          <a:xfrm>
            <a:off x="3124200" y="2971800"/>
            <a:ext cx="304800" cy="304800"/>
          </a:xfrm>
          <a:prstGeom prst="rect">
            <a:avLst/>
          </a:prstGeom>
        </p:spPr>
      </p:pic>
      <p:pic>
        <p:nvPicPr>
          <p:cNvPr id="25" name="tree.wav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20"/>
          <a:stretch>
            <a:fillRect/>
          </a:stretch>
        </p:blipFill>
        <p:spPr>
          <a:xfrm>
            <a:off x="3124200" y="3352800"/>
            <a:ext cx="304800" cy="304800"/>
          </a:xfrm>
          <a:prstGeom prst="rect">
            <a:avLst/>
          </a:prstGeom>
        </p:spPr>
      </p:pic>
      <p:pic>
        <p:nvPicPr>
          <p:cNvPr id="26" name="flower.wav">
            <a:hlinkClick r:id="" action="ppaction://media"/>
          </p:cNvPr>
          <p:cNvPicPr>
            <a:picLocks noRot="1" noChangeAspect="1"/>
          </p:cNvPicPr>
          <p:nvPr>
            <a:audioFile r:link="rId8"/>
          </p:nvPr>
        </p:nvPicPr>
        <p:blipFill>
          <a:blip r:embed="rId21"/>
          <a:stretch>
            <a:fillRect/>
          </a:stretch>
        </p:blipFill>
        <p:spPr>
          <a:xfrm>
            <a:off x="3124200" y="3733800"/>
            <a:ext cx="304800" cy="304800"/>
          </a:xfrm>
          <a:prstGeom prst="rect">
            <a:avLst/>
          </a:prstGeom>
        </p:spPr>
      </p:pic>
      <p:pic>
        <p:nvPicPr>
          <p:cNvPr id="27" name="relative.wav">
            <a:hlinkClick r:id="" action="ppaction://media"/>
          </p:cNvPr>
          <p:cNvPicPr>
            <a:picLocks noRot="1" noChangeAspect="1"/>
          </p:cNvPicPr>
          <p:nvPr>
            <a:audioFile r:link="rId9"/>
          </p:nvPr>
        </p:nvPicPr>
        <p:blipFill>
          <a:blip r:embed="rId22"/>
          <a:stretch>
            <a:fillRect/>
          </a:stretch>
        </p:blipFill>
        <p:spPr>
          <a:xfrm>
            <a:off x="3124200" y="4114800"/>
            <a:ext cx="304800" cy="304800"/>
          </a:xfrm>
          <a:prstGeom prst="rect">
            <a:avLst/>
          </a:prstGeom>
        </p:spPr>
      </p:pic>
      <p:pic>
        <p:nvPicPr>
          <p:cNvPr id="28" name="pagoda.wav">
            <a:hlinkClick r:id="" action="ppaction://media"/>
          </p:cNvPr>
          <p:cNvPicPr>
            <a:picLocks noRot="1" noChangeAspect="1"/>
          </p:cNvPicPr>
          <p:nvPr>
            <a:audioFile r:link="rId10"/>
          </p:nvPr>
        </p:nvPicPr>
        <p:blipFill>
          <a:blip r:embed="rId23"/>
          <a:stretch>
            <a:fillRect/>
          </a:stretch>
        </p:blipFill>
        <p:spPr>
          <a:xfrm>
            <a:off x="3124200" y="4495800"/>
            <a:ext cx="304800" cy="304800"/>
          </a:xfrm>
          <a:prstGeom prst="rect">
            <a:avLst/>
          </a:prstGeom>
        </p:spPr>
      </p:pic>
      <p:pic>
        <p:nvPicPr>
          <p:cNvPr id="29" name="calendar.wav">
            <a:hlinkClick r:id="" action="ppaction://media"/>
          </p:cNvPr>
          <p:cNvPicPr>
            <a:picLocks noRot="1" noChangeAspect="1"/>
          </p:cNvPicPr>
          <p:nvPr>
            <a:audioFile r:link="rId11"/>
          </p:nvPr>
        </p:nvPicPr>
        <p:blipFill>
          <a:blip r:embed="rId24"/>
          <a:stretch>
            <a:fillRect/>
          </a:stretch>
        </p:blipFill>
        <p:spPr>
          <a:xfrm>
            <a:off x="3124200" y="4876800"/>
            <a:ext cx="304800" cy="304800"/>
          </a:xfrm>
          <a:prstGeom prst="rect">
            <a:avLst/>
          </a:prstGeom>
        </p:spPr>
      </p:pic>
      <p:pic>
        <p:nvPicPr>
          <p:cNvPr id="30" name="specialfood.wav">
            <a:hlinkClick r:id="" action="ppaction://media"/>
          </p:cNvPr>
          <p:cNvPicPr>
            <a:picLocks noRot="1" noChangeAspect="1"/>
          </p:cNvPicPr>
          <p:nvPr>
            <a:audioFile r:link="rId12"/>
          </p:nvPr>
        </p:nvPicPr>
        <p:blipFill>
          <a:blip r:embed="rId25"/>
          <a:stretch>
            <a:fillRect/>
          </a:stretch>
        </p:blipFill>
        <p:spPr>
          <a:xfrm>
            <a:off x="3124200" y="5257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8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6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49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03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03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25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71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71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27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06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71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303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14400" y="76200"/>
            <a:ext cx="19050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 to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2286000"/>
            <a:ext cx="19050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watch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14400" y="1143000"/>
            <a:ext cx="19050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make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14400" y="609600"/>
            <a:ext cx="19050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give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14400" y="5638800"/>
            <a:ext cx="19050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plant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4400" y="1752600"/>
            <a:ext cx="19050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hang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14400" y="6172200"/>
            <a:ext cx="19050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buy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14400" y="2895600"/>
            <a:ext cx="19050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14400" y="3429000"/>
            <a:ext cx="19050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cook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14400" y="3962400"/>
            <a:ext cx="19050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visit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14400" y="4495800"/>
            <a:ext cx="19050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clean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14400" y="5029200"/>
            <a:ext cx="19050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decorate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715000" y="76200"/>
            <a:ext cx="28194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 pagoda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15000" y="609600"/>
            <a:ext cx="28194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lucky money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715000" y="1143000"/>
            <a:ext cx="28194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 wish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715000" y="1752600"/>
            <a:ext cx="28194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 calendar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715000" y="2286000"/>
            <a:ext cx="28194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fireworks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715000" y="2895600"/>
            <a:ext cx="28194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shopping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715000" y="3429000"/>
            <a:ext cx="28194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special food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715000" y="3962400"/>
            <a:ext cx="28194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relatives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715000" y="4495800"/>
            <a:ext cx="28194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furniture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715000" y="5029200"/>
            <a:ext cx="28194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our house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715000" y="5638800"/>
            <a:ext cx="28194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trees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715000" y="6172200"/>
            <a:ext cx="28194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peach blossoms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.VnBahamasB" pitchFamily="34" charset="0"/>
              </a:rPr>
              <a:t>Lucky money</a:t>
            </a:r>
            <a:endParaRPr lang="en-US" dirty="0">
              <a:solidFill>
                <a:srgbClr val="FF0000"/>
              </a:solidFill>
              <a:latin typeface=".VnBahamasB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106680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  <a:t>1</a:t>
            </a:r>
            <a:endParaRPr lang="en-US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5791200"/>
            <a:ext cx="3101234" cy="584775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go to a pagoda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19400" y="5867400"/>
            <a:ext cx="3352800" cy="584775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give lucky money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24200" y="5867400"/>
            <a:ext cx="3352800" cy="584775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watch fireworks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19400" y="5867400"/>
            <a:ext cx="3953436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cook special food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971800" y="5867400"/>
            <a:ext cx="35814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decorate the house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743200" y="5791200"/>
            <a:ext cx="39624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clean the furniture</a:t>
            </a:r>
            <a:endParaRPr lang="en-US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971800" y="5867400"/>
            <a:ext cx="3810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buy peach blossoms</a:t>
            </a:r>
            <a:endParaRPr lang="en-US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901" y="685800"/>
            <a:ext cx="796889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1" y="1143000"/>
            <a:ext cx="533400" cy="100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1761186"/>
            <a:ext cx="381000" cy="71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362199"/>
            <a:ext cx="523875" cy="98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1" y="2362200"/>
            <a:ext cx="381000" cy="71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6824" y="2838450"/>
            <a:ext cx="514776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219200"/>
            <a:ext cx="48449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3048000"/>
            <a:ext cx="609601" cy="1150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066800"/>
            <a:ext cx="371475" cy="70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3725" y="2819400"/>
            <a:ext cx="371475" cy="70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8405" y="914400"/>
            <a:ext cx="52487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590800"/>
            <a:ext cx="6762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1295400" y="156346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1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43000" y="323986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2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2" name="TextBox 31">
            <a:hlinkClick r:id="rId4" action="ppaction://hlinksldjump"/>
          </p:cNvPr>
          <p:cNvSpPr txBox="1"/>
          <p:nvPr/>
        </p:nvSpPr>
        <p:spPr>
          <a:xfrm>
            <a:off x="2855259" y="141106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3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14600" y="3581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4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4" name="TextBox 33">
            <a:hlinkClick r:id="rId5" action="ppaction://hlinksldjump"/>
          </p:cNvPr>
          <p:cNvSpPr txBox="1"/>
          <p:nvPr/>
        </p:nvSpPr>
        <p:spPr>
          <a:xfrm>
            <a:off x="4343400" y="160020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5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33800" y="281940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6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86696" y="323986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7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7" name="TextBox 36">
            <a:hlinkClick r:id="rId6" action="ppaction://hlinksldjump"/>
          </p:cNvPr>
          <p:cNvSpPr txBox="1"/>
          <p:nvPr/>
        </p:nvSpPr>
        <p:spPr>
          <a:xfrm>
            <a:off x="5753496" y="2590801"/>
            <a:ext cx="342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8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15496" y="132022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9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9" name="TextBox 38">
            <a:hlinkClick r:id="rId7" action="ppaction://hlinksldjump"/>
          </p:cNvPr>
          <p:cNvSpPr txBox="1"/>
          <p:nvPr/>
        </p:nvSpPr>
        <p:spPr>
          <a:xfrm>
            <a:off x="6841249" y="313438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10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984249" y="206758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11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4114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Spring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1336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Wish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1430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/ʃ/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9718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/s/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43000" y="2590800"/>
            <a:ext cx="381000" cy="158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" y="4572000"/>
            <a:ext cx="228600" cy="158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079449" y="0"/>
            <a:ext cx="4311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Pronunciation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Picture 43" descr="den ne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5943600"/>
            <a:ext cx="2590800" cy="914400"/>
          </a:xfrm>
          <a:prstGeom prst="rect">
            <a:avLst/>
          </a:prstGeom>
          <a:noFill/>
        </p:spPr>
      </p:pic>
      <p:pic>
        <p:nvPicPr>
          <p:cNvPr id="24" name="Picture 42" descr="h1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904773">
            <a:off x="144456" y="-429954"/>
            <a:ext cx="977900" cy="1600200"/>
          </a:xfrm>
          <a:prstGeom prst="rect">
            <a:avLst/>
          </a:prstGeom>
          <a:noFill/>
        </p:spPr>
      </p:pic>
      <p:pic>
        <p:nvPicPr>
          <p:cNvPr id="12" name="soundSand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286000" y="914400"/>
            <a:ext cx="65024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47&quot;&gt;&lt;property id=&quot;20148&quot; value=&quot;5&quot;/&gt;&lt;property id=&quot;20300&quot; value=&quot;Slide 7&quot;/&gt;&lt;property id=&quot;20307&quot; value=&quot;264&quot;/&gt;&lt;/object&gt;&lt;object type=&quot;3&quot; unique_id=&quot;10048&quot;&gt;&lt;property id=&quot;20148&quot; value=&quot;5&quot;/&gt;&lt;property id=&quot;20300&quot; value=&quot;Slide 8 - &amp;quot;Lucky money&amp;quot;&quot;/&gt;&lt;property id=&quot;20307&quot; value=&quot;265&quot;/&gt;&lt;/object&gt;&lt;object type=&quot;3&quot; unique_id=&quot;10049&quot;&gt;&lt;property id=&quot;20148&quot; value=&quot;5&quot;/&gt;&lt;property id=&quot;20300&quot; value=&quot;Slide 9&quot;/&gt;&lt;property id=&quot;20307&quot; value=&quot;266&quot;/&gt;&lt;/object&gt;&lt;object type=&quot;3&quot; unique_id=&quot;10050&quot;&gt;&lt;property id=&quot;20148&quot; value=&quot;5&quot;/&gt;&lt;property id=&quot;20300&quot; value=&quot;Slide 10&quot;/&gt;&lt;property id=&quot;20307&quot; value=&quot;267&quot;/&gt;&lt;/object&gt;&lt;object type=&quot;3&quot; unique_id=&quot;10064&quot;&gt;&lt;property id=&quot;20148&quot; value=&quot;5&quot;/&gt;&lt;property id=&quot;20300&quot; value=&quot;Slide 12&quot;/&gt;&lt;property id=&quot;20307&quot; value=&quot;268&quot;/&gt;&lt;/object&gt;&lt;object type=&quot;3&quot; unique_id=&quot;10065&quot;&gt;&lt;property id=&quot;20148&quot; value=&quot;5&quot;/&gt;&lt;property id=&quot;20300&quot; value=&quot;Slide 2&quot;/&gt;&lt;property id=&quot;20307&quot; value=&quot;269&quot;/&gt;&lt;/object&gt;&lt;object type=&quot;3&quot; unique_id=&quot;10066&quot;&gt;&lt;property id=&quot;20148&quot; value=&quot;5&quot;/&gt;&lt;property id=&quot;20300&quot; value=&quot;Slide 3&quot;/&gt;&lt;property id=&quot;20307&quot; value=&quot;271&quot;/&gt;&lt;/object&gt;&lt;object type=&quot;3&quot; unique_id=&quot;10067&quot;&gt;&lt;property id=&quot;20148&quot; value=&quot;5&quot;/&gt;&lt;property id=&quot;20300&quot; value=&quot;Slide 4&quot;/&gt;&lt;property id=&quot;20307&quot; value=&quot;270&quot;/&gt;&lt;/object&gt;&lt;object type=&quot;3&quot; unique_id=&quot;10068&quot;&gt;&lt;property id=&quot;20148&quot; value=&quot;5&quot;/&gt;&lt;property id=&quot;20300&quot; value=&quot;Slide 5&quot;/&gt;&lt;property id=&quot;20307&quot; value=&quot;285&quot;/&gt;&lt;/object&gt;&lt;object type=&quot;3&quot; unique_id=&quot;10069&quot;&gt;&lt;property id=&quot;20148&quot; value=&quot;5&quot;/&gt;&lt;property id=&quot;20300&quot; value=&quot;Slide 6 - &amp;quot;Listen and repeat&amp;quot;&quot;/&gt;&lt;property id=&quot;20307&quot; value=&quot;284&quot;/&gt;&lt;/object&gt;&lt;object type=&quot;3&quot; unique_id=&quot;10070&quot;&gt;&lt;property id=&quot;20148&quot; value=&quot;5&quot;/&gt;&lt;property id=&quot;20300&quot; value=&quot;Slide 11&quot;/&gt;&lt;property id=&quot;20307&quot; value=&quot;272&quot;/&gt;&lt;/object&gt;&lt;object type=&quot;3&quot; unique_id=&quot;10071&quot;&gt;&lt;property id=&quot;20148&quot; value=&quot;5&quot;/&gt;&lt;property id=&quot;20300&quot; value=&quot;Slide 13 - &amp;quot;Choose the best answer&amp;quot;&quot;/&gt;&lt;property id=&quot;20307&quot; value=&quot;283&quot;/&gt;&lt;/object&gt;&lt;object type=&quot;3&quot; unique_id=&quot;10072&quot;&gt;&lt;property id=&quot;20148&quot; value=&quot;5&quot;/&gt;&lt;property id=&quot;20300&quot; value=&quot;Slide 14&quot;/&gt;&lt;property id=&quot;20307&quot; value=&quot;274&quot;/&gt;&lt;/object&gt;&lt;object type=&quot;3&quot; unique_id=&quot;10073&quot;&gt;&lt;property id=&quot;20148&quot; value=&quot;5&quot;/&gt;&lt;property id=&quot;20300&quot; value=&quot;Slide 16&quot;/&gt;&lt;property id=&quot;20307&quot; value=&quot;273&quot;/&gt;&lt;/object&gt;&lt;object type=&quot;3&quot; unique_id=&quot;10074&quot;&gt;&lt;property id=&quot;20148&quot; value=&quot;5&quot;/&gt;&lt;property id=&quot;20300&quot; value=&quot;Slide 17&quot;/&gt;&lt;property id=&quot;20307&quot; value=&quot;275&quot;/&gt;&lt;/object&gt;&lt;object type=&quot;3&quot; unique_id=&quot;10075&quot;&gt;&lt;property id=&quot;20148&quot; value=&quot;5&quot;/&gt;&lt;property id=&quot;20300&quot; value=&quot;Slide 18&quot;/&gt;&lt;property id=&quot;20307&quot; value=&quot;276&quot;/&gt;&lt;/object&gt;&lt;object type=&quot;3&quot; unique_id=&quot;10076&quot;&gt;&lt;property id=&quot;20148&quot; value=&quot;5&quot;/&gt;&lt;property id=&quot;20300&quot; value=&quot;Slide 19&quot;/&gt;&lt;property id=&quot;20307&quot; value=&quot;277&quot;/&gt;&lt;/object&gt;&lt;object type=&quot;3&quot; unique_id=&quot;10077&quot;&gt;&lt;property id=&quot;20148&quot; value=&quot;5&quot;/&gt;&lt;property id=&quot;20300&quot; value=&quot;Slide 20&quot;/&gt;&lt;property id=&quot;20307&quot; value=&quot;278&quot;/&gt;&lt;/object&gt;&lt;object type=&quot;3&quot; unique_id=&quot;10078&quot;&gt;&lt;property id=&quot;20148&quot; value=&quot;5&quot;/&gt;&lt;property id=&quot;20300&quot; value=&quot;Slide 21&quot;/&gt;&lt;property id=&quot;20307&quot; value=&quot;279&quot;/&gt;&lt;/object&gt;&lt;object type=&quot;3&quot; unique_id=&quot;10079&quot;&gt;&lt;property id=&quot;20148&quot; value=&quot;5&quot;/&gt;&lt;property id=&quot;20300&quot; value=&quot;Slide 22&quot;/&gt;&lt;property id=&quot;20307&quot; value=&quot;280&quot;/&gt;&lt;/object&gt;&lt;object type=&quot;3&quot; unique_id=&quot;10080&quot;&gt;&lt;property id=&quot;20148&quot; value=&quot;5&quot;/&gt;&lt;property id=&quot;20300&quot; value=&quot;Slide 23&quot;/&gt;&lt;property id=&quot;20307&quot; value=&quot;281&quot;/&gt;&lt;/object&gt;&lt;object type=&quot;3&quot; unique_id=&quot;10081&quot;&gt;&lt;property id=&quot;20148&quot; value=&quot;5&quot;/&gt;&lt;property id=&quot;20300&quot; value=&quot;Slide 24&quot;/&gt;&lt;property id=&quot;20307&quot; value=&quot;282&quot;/&gt;&lt;/object&gt;&lt;object type=&quot;3&quot; unique_id=&quot;10130&quot;&gt;&lt;property id=&quot;20148&quot; value=&quot;5&quot;/&gt;&lt;property id=&quot;20300&quot; value=&quot;Slide 1&quot;/&gt;&lt;property id=&quot;20307&quot; value=&quot;286&quot;/&gt;&lt;/object&gt;&lt;object type=&quot;3&quot; unique_id=&quot;10131&quot;&gt;&lt;property id=&quot;20148&quot; value=&quot;5&quot;/&gt;&lt;property id=&quot;20300&quot; value=&quot;Slide 15&quot;/&gt;&lt;property id=&quot;20307&quot; value=&quot;28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530</Words>
  <Application>Microsoft Office PowerPoint</Application>
  <PresentationFormat>On-screen Show (4:3)</PresentationFormat>
  <Paragraphs>186</Paragraphs>
  <Slides>24</Slides>
  <Notes>0</Notes>
  <HiddenSlides>0</HiddenSlides>
  <MMClips>37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Listen and repeat</vt:lpstr>
      <vt:lpstr>Slide 7</vt:lpstr>
      <vt:lpstr>Lucky money</vt:lpstr>
      <vt:lpstr>Slide 9</vt:lpstr>
      <vt:lpstr>Slide 10</vt:lpstr>
      <vt:lpstr>Slide 11</vt:lpstr>
      <vt:lpstr>Slide 12</vt:lpstr>
      <vt:lpstr>Choose the best answer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phuong</dc:creator>
  <cp:lastModifiedBy>Admin</cp:lastModifiedBy>
  <cp:revision>104</cp:revision>
  <dcterms:created xsi:type="dcterms:W3CDTF">2006-08-16T00:00:00Z</dcterms:created>
  <dcterms:modified xsi:type="dcterms:W3CDTF">2016-01-18T07:43:42Z</dcterms:modified>
</cp:coreProperties>
</file>